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44"/>
  </p:notesMasterIdLst>
  <p:handoutMasterIdLst>
    <p:handoutMasterId r:id="rId45"/>
  </p:handoutMasterIdLst>
  <p:sldIdLst>
    <p:sldId id="256" r:id="rId5"/>
    <p:sldId id="257" r:id="rId6"/>
    <p:sldId id="397" r:id="rId7"/>
    <p:sldId id="400" r:id="rId8"/>
    <p:sldId id="398" r:id="rId9"/>
    <p:sldId id="403" r:id="rId10"/>
    <p:sldId id="850" r:id="rId11"/>
    <p:sldId id="260" r:id="rId12"/>
    <p:sldId id="258" r:id="rId13"/>
    <p:sldId id="266" r:id="rId14"/>
    <p:sldId id="263" r:id="rId15"/>
    <p:sldId id="265" r:id="rId16"/>
    <p:sldId id="851"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3" r:id="rId31"/>
    <p:sldId id="262" r:id="rId32"/>
    <p:sldId id="852" r:id="rId33"/>
    <p:sldId id="853" r:id="rId34"/>
    <p:sldId id="297" r:id="rId35"/>
    <p:sldId id="299" r:id="rId36"/>
    <p:sldId id="854" r:id="rId37"/>
    <p:sldId id="292" r:id="rId38"/>
    <p:sldId id="855" r:id="rId39"/>
    <p:sldId id="856" r:id="rId40"/>
    <p:sldId id="264" r:id="rId41"/>
    <p:sldId id="857" r:id="rId42"/>
    <p:sldId id="282" r:id="rId43"/>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9B9D"/>
    <a:srgbClr val="AEB0AF"/>
    <a:srgbClr val="CEC7C1"/>
    <a:srgbClr val="8C8D90"/>
    <a:srgbClr val="D25350"/>
    <a:srgbClr val="808184"/>
    <a:srgbClr val="75767A"/>
    <a:srgbClr val="4E4F54"/>
    <a:srgbClr val="84888B"/>
    <a:srgbClr val="A04942"/>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autoAdjust="0"/>
    <p:restoredTop sz="95170" autoAdjust="0"/>
  </p:normalViewPr>
  <p:slideViewPr>
    <p:cSldViewPr snapToGrid="0" showGuides="1">
      <p:cViewPr varScale="1">
        <p:scale>
          <a:sx n="122" d="100"/>
          <a:sy n="122" d="100"/>
        </p:scale>
        <p:origin x="752"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howGuides="1">
      <p:cViewPr>
        <p:scale>
          <a:sx n="50" d="100"/>
          <a:sy n="50" d="100"/>
        </p:scale>
        <p:origin x="5664" y="167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533024-10F1-4BC3-BAA5-CB28D8F9B618}"/>
              </a:ext>
            </a:extLst>
          </p:cNvPr>
          <p:cNvSpPr>
            <a:spLocks noGrp="1"/>
          </p:cNvSpPr>
          <p:nvPr>
            <p:ph type="dt" sz="quarter" idx="1"/>
          </p:nvPr>
        </p:nvSpPr>
        <p:spPr>
          <a:xfrm>
            <a:off x="3970338" y="8810624"/>
            <a:ext cx="3038475" cy="466726"/>
          </a:xfrm>
          <a:prstGeom prst="rect">
            <a:avLst/>
          </a:prstGeom>
        </p:spPr>
        <p:txBody>
          <a:bodyPr vert="horz" lIns="91440" tIns="45720" rIns="91440" bIns="45720" rtlCol="0" anchor="b"/>
          <a:lstStyle>
            <a:lvl1pPr algn="r">
              <a:defRPr sz="1200"/>
            </a:lvl1pPr>
          </a:lstStyle>
          <a:p>
            <a:fld id="{9074A39D-78C5-4FF5-94A2-BCBFAF602A34}" type="datetimeFigureOut">
              <a:rPr lang="en-US" smtClean="0">
                <a:latin typeface="+mn-lt"/>
              </a:rPr>
              <a:t>11/13/19</a:t>
            </a:fld>
            <a:endParaRPr lang="en-US" dirty="0">
              <a:latin typeface="+mn-lt"/>
            </a:endParaRPr>
          </a:p>
        </p:txBody>
      </p:sp>
      <p:sp>
        <p:nvSpPr>
          <p:cNvPr id="5" name="Slide Number Placeholder 4">
            <a:extLst>
              <a:ext uri="{FF2B5EF4-FFF2-40B4-BE49-F238E27FC236}">
                <a16:creationId xmlns:a16="http://schemas.microsoft.com/office/drawing/2014/main" id="{D1D2005F-34EB-4228-A469-9DA7EF685E32}"/>
              </a:ext>
            </a:extLst>
          </p:cNvPr>
          <p:cNvSpPr>
            <a:spLocks noGrp="1"/>
          </p:cNvSpPr>
          <p:nvPr>
            <p:ph type="sldNum" sz="quarter" idx="3"/>
          </p:nvPr>
        </p:nvSpPr>
        <p:spPr>
          <a:xfrm>
            <a:off x="0" y="8810626"/>
            <a:ext cx="3038475" cy="466726"/>
          </a:xfrm>
          <a:prstGeom prst="rect">
            <a:avLst/>
          </a:prstGeom>
        </p:spPr>
        <p:txBody>
          <a:bodyPr vert="horz" lIns="91440" tIns="45720" rIns="91440" bIns="45720" rtlCol="0" anchor="b"/>
          <a:lstStyle>
            <a:lvl1pPr algn="r">
              <a:defRPr sz="1200"/>
            </a:lvl1pPr>
          </a:lstStyle>
          <a:p>
            <a:pPr algn="l"/>
            <a:fld id="{C75DCF9F-B5D2-4E17-BF72-5579017E6EA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173575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341" y="8801100"/>
            <a:ext cx="3038475" cy="466726"/>
          </a:xfrm>
          <a:prstGeom prst="rect">
            <a:avLst/>
          </a:prstGeom>
        </p:spPr>
        <p:txBody>
          <a:bodyPr vert="horz" lIns="91440" tIns="45720" rIns="91440" bIns="45720" rtlCol="0"/>
          <a:lstStyle>
            <a:lvl1pPr algn="r">
              <a:defRPr sz="1200">
                <a:latin typeface="+mn-lt"/>
              </a:defRPr>
            </a:lvl1pPr>
          </a:lstStyle>
          <a:p>
            <a:fld id="{D7992059-949A-4D84-A84D-82EB5F97947B}" type="datetimeFigureOut">
              <a:rPr lang="en-US" smtClean="0"/>
              <a:pPr/>
              <a:t>11/13/19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7"/>
            <a:ext cx="5607050" cy="3660774"/>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 y="8801100"/>
            <a:ext cx="3038475" cy="466726"/>
          </a:xfrm>
          <a:prstGeom prst="rect">
            <a:avLst/>
          </a:prstGeom>
        </p:spPr>
        <p:txBody>
          <a:bodyPr vert="horz" lIns="91440" tIns="45720" rIns="91440" bIns="45720" rtlCol="0" anchor="b"/>
          <a:lstStyle>
            <a:lvl1pPr algn="l">
              <a:defRPr sz="1200">
                <a:latin typeface="+mn-lt"/>
              </a:defRPr>
            </a:lvl1pPr>
          </a:lstStyle>
          <a:p>
            <a:fld id="{DBFF095A-F86B-4B29-8A9F-DF3D3D1F3E2A}" type="slidenum">
              <a:rPr lang="en-US" smtClean="0"/>
              <a:pPr/>
              <a:t>‹#›</a:t>
            </a:fld>
            <a:endParaRPr lang="en-US" dirty="0"/>
          </a:p>
        </p:txBody>
      </p:sp>
    </p:spTree>
    <p:extLst>
      <p:ext uri="{BB962C8B-B14F-4D97-AF65-F5344CB8AC3E}">
        <p14:creationId xmlns:p14="http://schemas.microsoft.com/office/powerpoint/2010/main" val="1877089979"/>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Bef>
        <a:spcPts val="300"/>
      </a:spcBef>
      <a:defRPr sz="1200" kern="1200">
        <a:solidFill>
          <a:schemeClr val="tx1"/>
        </a:solidFill>
        <a:latin typeface="+mn-lt"/>
        <a:ea typeface="+mn-ea"/>
        <a:cs typeface="+mn-cs"/>
      </a:defRPr>
    </a:lvl1pPr>
    <a:lvl2pPr marL="457200" algn="l" defTabSz="914400" rtl="0" eaLnBrk="1" latinLnBrk="0" hangingPunct="1">
      <a:lnSpc>
        <a:spcPct val="90000"/>
      </a:lnSpc>
      <a:spcBef>
        <a:spcPts val="300"/>
      </a:spcBef>
      <a:defRPr sz="1200" kern="1200">
        <a:solidFill>
          <a:schemeClr val="tx1"/>
        </a:solidFill>
        <a:latin typeface="+mn-lt"/>
        <a:ea typeface="+mn-ea"/>
        <a:cs typeface="+mn-cs"/>
      </a:defRPr>
    </a:lvl2pPr>
    <a:lvl3pPr marL="914400" algn="l" defTabSz="914400" rtl="0" eaLnBrk="1" latinLnBrk="0" hangingPunct="1">
      <a:lnSpc>
        <a:spcPct val="90000"/>
      </a:lnSpc>
      <a:spcBef>
        <a:spcPts val="300"/>
      </a:spcBef>
      <a:defRPr sz="1200" kern="1200">
        <a:solidFill>
          <a:schemeClr val="tx1"/>
        </a:solidFill>
        <a:latin typeface="+mn-lt"/>
        <a:ea typeface="+mn-ea"/>
        <a:cs typeface="+mn-cs"/>
      </a:defRPr>
    </a:lvl3pPr>
    <a:lvl4pPr marL="1371600" algn="l" defTabSz="914400" rtl="0" eaLnBrk="1" latinLnBrk="0" hangingPunct="1">
      <a:lnSpc>
        <a:spcPct val="90000"/>
      </a:lnSpc>
      <a:spcBef>
        <a:spcPts val="300"/>
      </a:spcBef>
      <a:defRPr sz="1200" kern="1200">
        <a:solidFill>
          <a:schemeClr val="tx1"/>
        </a:solidFill>
        <a:latin typeface="+mn-lt"/>
        <a:ea typeface="+mn-ea"/>
        <a:cs typeface="+mn-cs"/>
      </a:defRPr>
    </a:lvl4pPr>
    <a:lvl5pPr marL="1828800" algn="l" defTabSz="914400" rtl="0" eaLnBrk="1" latinLnBrk="0" hangingPunct="1">
      <a:lnSpc>
        <a:spcPct val="90000"/>
      </a:lnSpc>
      <a:spcBef>
        <a:spcPts val="300"/>
      </a:spcBef>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99">
              <a:defRPr/>
            </a:pPr>
            <a:endParaRPr lang="en-US" dirty="0"/>
          </a:p>
        </p:txBody>
      </p:sp>
      <p:sp>
        <p:nvSpPr>
          <p:cNvPr id="4" name="Slide Number Placeholder 3"/>
          <p:cNvSpPr>
            <a:spLocks noGrp="1"/>
          </p:cNvSpPr>
          <p:nvPr>
            <p:ph type="sldNum" sz="quarter" idx="10"/>
          </p:nvPr>
        </p:nvSpPr>
        <p:spPr/>
        <p:txBody>
          <a:bodyPr/>
          <a:lstStyle/>
          <a:p>
            <a:fld id="{92CD34BF-6B67-4116-9D39-03373273D672}" type="slidenum">
              <a:rPr lang="en-US" smtClean="0"/>
              <a:pPr/>
              <a:t>3</a:t>
            </a:fld>
            <a:endParaRPr lang="en-US" dirty="0"/>
          </a:p>
        </p:txBody>
      </p:sp>
    </p:spTree>
    <p:extLst>
      <p:ext uri="{BB962C8B-B14F-4D97-AF65-F5344CB8AC3E}">
        <p14:creationId xmlns:p14="http://schemas.microsoft.com/office/powerpoint/2010/main" val="672849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Focused view on beam current</a:t>
            </a:r>
          </a:p>
          <a:p>
            <a:r>
              <a:rPr lang="en-US" sz="1200" kern="1200" dirty="0">
                <a:solidFill>
                  <a:schemeClr val="tx1"/>
                </a:solidFill>
                <a:effectLst/>
                <a:latin typeface="+mn-lt"/>
                <a:ea typeface="+mn-ea"/>
                <a:cs typeface="+mn-cs"/>
              </a:rPr>
              <a:t>4 distinct geometry regions are seen again</a:t>
            </a:r>
          </a:p>
          <a:p>
            <a:r>
              <a:rPr lang="en-US" sz="1200" kern="1200" dirty="0">
                <a:solidFill>
                  <a:schemeClr val="tx1"/>
                </a:solidFill>
                <a:effectLst/>
                <a:latin typeface="+mn-lt"/>
                <a:ea typeface="+mn-ea"/>
                <a:cs typeface="+mn-cs"/>
              </a:rPr>
              <a:t>three outliers are easily spotted</a:t>
            </a:r>
          </a:p>
          <a:p>
            <a:r>
              <a:rPr lang="en-US" sz="1200" kern="1200" dirty="0">
                <a:solidFill>
                  <a:schemeClr val="tx1"/>
                </a:solidFill>
                <a:effectLst/>
                <a:latin typeface="+mn-lt"/>
                <a:ea typeface="+mn-ea"/>
                <a:cs typeface="+mn-cs"/>
              </a:rPr>
              <a:t>Also more subtle variations are seen that may be overlooked in the first view.</a:t>
            </a:r>
          </a:p>
          <a:p>
            <a:r>
              <a:rPr lang="en-US" sz="1200" kern="1200" dirty="0">
                <a:solidFill>
                  <a:schemeClr val="tx1"/>
                </a:solidFill>
                <a:effectLst/>
                <a:latin typeface="+mn-lt"/>
                <a:ea typeface="+mn-ea"/>
                <a:cs typeface="+mn-cs"/>
              </a:rPr>
              <a:t>Slight variances in the preheat stages of each layer</a:t>
            </a:r>
          </a:p>
          <a:p>
            <a:r>
              <a:rPr lang="en-US" sz="1200" kern="1200" dirty="0">
                <a:solidFill>
                  <a:schemeClr val="tx1"/>
                </a:solidFill>
                <a:effectLst/>
                <a:latin typeface="+mn-lt"/>
                <a:ea typeface="+mn-ea"/>
                <a:cs typeface="+mn-cs"/>
              </a:rPr>
              <a:t>Smaller variations in layer duration in the middle of the build.</a:t>
            </a:r>
          </a:p>
          <a:p>
            <a:r>
              <a:rPr lang="en-US" sz="1200" kern="1200" dirty="0">
                <a:solidFill>
                  <a:schemeClr val="tx1"/>
                </a:solidFill>
                <a:effectLst/>
                <a:latin typeface="+mn-lt"/>
                <a:ea typeface="+mn-ea"/>
                <a:cs typeface="+mn-cs"/>
              </a:rPr>
              <a:t>Those variations would warrant additional study but we will focus on the more drastic anomalies here for the sake of brevity</a:t>
            </a:r>
          </a:p>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23</a:t>
            </a:fld>
            <a:endParaRPr lang="en-US" dirty="0"/>
          </a:p>
        </p:txBody>
      </p:sp>
    </p:spTree>
    <p:extLst>
      <p:ext uri="{BB962C8B-B14F-4D97-AF65-F5344CB8AC3E}">
        <p14:creationId xmlns:p14="http://schemas.microsoft.com/office/powerpoint/2010/main" val="476347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Zoom into the detail time series by changing the time scale settings to investigate one of the outlier layer times</a:t>
            </a:r>
          </a:p>
          <a:p>
            <a:r>
              <a:rPr lang="en-US" sz="1200" kern="1200" dirty="0">
                <a:solidFill>
                  <a:schemeClr val="tx1"/>
                </a:solidFill>
                <a:effectLst/>
                <a:latin typeface="+mn-lt"/>
                <a:ea typeface="+mn-ea"/>
                <a:cs typeface="+mn-cs"/>
              </a:rPr>
              <a:t>We see signals of the increased layer time. </a:t>
            </a:r>
          </a:p>
          <a:p>
            <a:r>
              <a:rPr lang="en-US" sz="1200" kern="1200" dirty="0">
                <a:solidFill>
                  <a:schemeClr val="tx1"/>
                </a:solidFill>
                <a:effectLst/>
                <a:latin typeface="+mn-lt"/>
                <a:ea typeface="+mn-ea"/>
                <a:cs typeface="+mn-cs"/>
              </a:rPr>
              <a:t>Repeat pattern in beam current visualization </a:t>
            </a:r>
          </a:p>
          <a:p>
            <a:r>
              <a:rPr lang="en-US" sz="1200" kern="1200" dirty="0">
                <a:solidFill>
                  <a:schemeClr val="tx1"/>
                </a:solidFill>
                <a:effectLst/>
                <a:latin typeface="+mn-lt"/>
                <a:ea typeface="+mn-ea"/>
                <a:cs typeface="+mn-cs"/>
              </a:rPr>
              <a:t>Caused by an arc trip, that may indicate problems in the microstructure of the printed objects</a:t>
            </a:r>
          </a:p>
        </p:txBody>
      </p:sp>
      <p:sp>
        <p:nvSpPr>
          <p:cNvPr id="4" name="Slide Number Placeholder 3"/>
          <p:cNvSpPr>
            <a:spLocks noGrp="1"/>
          </p:cNvSpPr>
          <p:nvPr>
            <p:ph type="sldNum" sz="quarter" idx="5"/>
          </p:nvPr>
        </p:nvSpPr>
        <p:spPr/>
        <p:txBody>
          <a:bodyPr/>
          <a:lstStyle/>
          <a:p>
            <a:fld id="{DBFF095A-F86B-4B29-8A9F-DF3D3D1F3E2A}" type="slidenum">
              <a:rPr lang="en-US" smtClean="0"/>
              <a:pPr/>
              <a:t>24</a:t>
            </a:fld>
            <a:endParaRPr lang="en-US" dirty="0"/>
          </a:p>
        </p:txBody>
      </p:sp>
    </p:spTree>
    <p:extLst>
      <p:ext uri="{BB962C8B-B14F-4D97-AF65-F5344CB8AC3E}">
        <p14:creationId xmlns:p14="http://schemas.microsoft.com/office/powerpoint/2010/main" val="3904500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Highest level of detail.</a:t>
            </a:r>
          </a:p>
          <a:p>
            <a:r>
              <a:rPr lang="en-US" sz="1200" kern="1200" dirty="0">
                <a:solidFill>
                  <a:schemeClr val="tx1"/>
                </a:solidFill>
                <a:effectLst/>
                <a:latin typeface="+mn-lt"/>
                <a:ea typeface="+mn-ea"/>
                <a:cs typeface="+mn-cs"/>
              </a:rPr>
              <a:t>Changes in build height are used to segment full time series into individual layer plots</a:t>
            </a:r>
          </a:p>
          <a:p>
            <a:r>
              <a:rPr lang="en-US" sz="1200" kern="1200" dirty="0">
                <a:solidFill>
                  <a:schemeClr val="tx1"/>
                </a:solidFill>
                <a:effectLst/>
                <a:latin typeface="+mn-lt"/>
                <a:ea typeface="+mn-ea"/>
                <a:cs typeface="+mn-cs"/>
              </a:rPr>
              <a:t>Selected outlier at the top of the build.</a:t>
            </a:r>
          </a:p>
          <a:p>
            <a:r>
              <a:rPr lang="en-US" sz="1200" kern="1200" dirty="0">
                <a:solidFill>
                  <a:schemeClr val="tx1"/>
                </a:solidFill>
                <a:effectLst/>
                <a:latin typeface="+mn-lt"/>
                <a:ea typeface="+mn-ea"/>
                <a:cs typeface="+mn-cs"/>
              </a:rPr>
              <a:t>Dynamic time warping metric shows similarities at other locations in the build (other two outliers)</a:t>
            </a:r>
          </a:p>
          <a:p>
            <a:r>
              <a:rPr lang="en-US" sz="1200" kern="1200" dirty="0">
                <a:solidFill>
                  <a:schemeClr val="tx1"/>
                </a:solidFill>
                <a:effectLst/>
                <a:latin typeface="+mn-lt"/>
                <a:ea typeface="+mn-ea"/>
                <a:cs typeface="+mn-cs"/>
              </a:rPr>
              <a:t>Suggests they may be related</a:t>
            </a:r>
          </a:p>
          <a:p>
            <a:r>
              <a:rPr lang="en-US" sz="1200" kern="1200" dirty="0">
                <a:solidFill>
                  <a:schemeClr val="tx1"/>
                </a:solidFill>
                <a:effectLst/>
                <a:latin typeface="+mn-lt"/>
                <a:ea typeface="+mn-ea"/>
                <a:cs typeface="+mn-cs"/>
              </a:rPr>
              <a:t>Underlay plot for selected layer lets us compare directly</a:t>
            </a:r>
          </a:p>
          <a:p>
            <a:r>
              <a:rPr lang="en-US" sz="1200" kern="1200" dirty="0">
                <a:solidFill>
                  <a:schemeClr val="tx1"/>
                </a:solidFill>
                <a:effectLst/>
                <a:latin typeface="+mn-lt"/>
                <a:ea typeface="+mn-ea"/>
                <a:cs typeface="+mn-cs"/>
              </a:rPr>
              <a:t>Slight shift at 20mm layer but appears very similar</a:t>
            </a:r>
          </a:p>
          <a:p>
            <a:r>
              <a:rPr lang="en-US" sz="1200" kern="1200" dirty="0">
                <a:solidFill>
                  <a:schemeClr val="tx1"/>
                </a:solidFill>
                <a:effectLst/>
                <a:latin typeface="+mn-lt"/>
                <a:ea typeface="+mn-ea"/>
                <a:cs typeface="+mn-cs"/>
              </a:rPr>
              <a:t>At right we can study near IR to look for porosity, hot spots, etc.  (appears normal here)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Result from analysis is that the anomalies were caused by arc trips.</a:t>
            </a:r>
          </a:p>
          <a:p>
            <a:r>
              <a:rPr lang="en-US" sz="1200" kern="1200" dirty="0">
                <a:solidFill>
                  <a:schemeClr val="tx1"/>
                </a:solidFill>
                <a:effectLst/>
                <a:latin typeface="+mn-lt"/>
                <a:ea typeface="+mn-ea"/>
                <a:cs typeface="+mn-cs"/>
              </a:rPr>
              <a:t>Ruled out possibly of a smoke detection event by analyzing smoke detector plot</a:t>
            </a:r>
          </a:p>
          <a:p>
            <a:r>
              <a:rPr lang="en-US" sz="1200" kern="1200" dirty="0">
                <a:solidFill>
                  <a:schemeClr val="tx1"/>
                </a:solidFill>
                <a:effectLst/>
                <a:latin typeface="+mn-lt"/>
                <a:ea typeface="+mn-ea"/>
                <a:cs typeface="+mn-cs"/>
              </a:rPr>
              <a:t>Further study using high resolution microscopy to study the effects in microstructure.</a:t>
            </a:r>
          </a:p>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25</a:t>
            </a:fld>
            <a:endParaRPr lang="en-US" dirty="0"/>
          </a:p>
        </p:txBody>
      </p:sp>
    </p:spTree>
    <p:extLst>
      <p:ext uri="{BB962C8B-B14F-4D97-AF65-F5344CB8AC3E}">
        <p14:creationId xmlns:p14="http://schemas.microsoft.com/office/powerpoint/2010/main" val="1017759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narrowed down the cause of these outliers to either an arc trip or a smoke detection event.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Both conditions are causes for questioning the integrity of the build</a:t>
            </a:r>
          </a:p>
          <a:p>
            <a:r>
              <a:rPr lang="en-US" sz="1200" kern="1200" dirty="0">
                <a:solidFill>
                  <a:schemeClr val="tx1"/>
                </a:solidFill>
                <a:effectLst/>
                <a:latin typeface="+mn-lt"/>
                <a:ea typeface="+mn-ea"/>
                <a:cs typeface="+mn-cs"/>
              </a:rPr>
              <a:t>When beam is shut off during melting stage, microstructure of layer can be altered</a:t>
            </a:r>
          </a:p>
          <a:p>
            <a:r>
              <a:rPr lang="en-US" sz="1200" kern="1200" dirty="0">
                <a:solidFill>
                  <a:schemeClr val="tx1"/>
                </a:solidFill>
                <a:effectLst/>
                <a:latin typeface="+mn-lt"/>
                <a:ea typeface="+mn-ea"/>
                <a:cs typeface="+mn-cs"/>
              </a:rPr>
              <a:t>Consistent microstructure is essential for creation production quality parts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Smoke event happens when powder particles are ionized in the vicinity of the electron gun.</a:t>
            </a:r>
          </a:p>
          <a:p>
            <a:r>
              <a:rPr lang="en-US" sz="1200" kern="1200" dirty="0">
                <a:solidFill>
                  <a:schemeClr val="tx1"/>
                </a:solidFill>
                <a:effectLst/>
                <a:latin typeface="+mn-lt"/>
                <a:ea typeface="+mn-ea"/>
                <a:cs typeface="+mn-cs"/>
              </a:rPr>
              <a:t>Dust cloud can harm the beam filament</a:t>
            </a:r>
          </a:p>
          <a:p>
            <a:r>
              <a:rPr lang="en-US" sz="1200" kern="1200" dirty="0">
                <a:solidFill>
                  <a:schemeClr val="tx1"/>
                </a:solidFill>
                <a:effectLst/>
                <a:latin typeface="+mn-lt"/>
                <a:ea typeface="+mn-ea"/>
                <a:cs typeface="+mn-cs"/>
              </a:rPr>
              <a:t>Beam shuts off and layer print is restarted, which visually looks like a repeated signal</a:t>
            </a:r>
          </a:p>
          <a:p>
            <a:r>
              <a:rPr lang="en-US" sz="1200" kern="1200" dirty="0">
                <a:solidFill>
                  <a:schemeClr val="tx1"/>
                </a:solidFill>
                <a:effectLst/>
                <a:latin typeface="+mn-lt"/>
                <a:ea typeface="+mn-ea"/>
                <a:cs typeface="+mn-cs"/>
              </a:rPr>
              <a:t>We rule out a smoke detection event because the plot looks normal</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Arc trip occurs when the beam forces too much energy through the filament.</a:t>
            </a:r>
          </a:p>
          <a:p>
            <a:r>
              <a:rPr lang="en-US" sz="1200" kern="1200" dirty="0">
                <a:solidFill>
                  <a:schemeClr val="tx1"/>
                </a:solidFill>
                <a:effectLst/>
                <a:latin typeface="+mn-lt"/>
                <a:ea typeface="+mn-ea"/>
                <a:cs typeface="+mn-cs"/>
              </a:rPr>
              <a:t>System responds by immediately shutting off the beam and restarting the layer build process</a:t>
            </a:r>
          </a:p>
          <a:p>
            <a:r>
              <a:rPr lang="en-US" sz="1200" kern="1200" dirty="0">
                <a:solidFill>
                  <a:schemeClr val="tx1"/>
                </a:solidFill>
                <a:effectLst/>
                <a:latin typeface="+mn-lt"/>
                <a:ea typeface="+mn-ea"/>
                <a:cs typeface="+mn-cs"/>
              </a:rPr>
              <a:t>Also looks like a repeated signal in plots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the causes are arc trips.  </a:t>
            </a:r>
          </a:p>
          <a:p>
            <a:r>
              <a:rPr lang="en-US" sz="1200" kern="1200" dirty="0">
                <a:solidFill>
                  <a:schemeClr val="tx1"/>
                </a:solidFill>
                <a:effectLst/>
                <a:latin typeface="+mn-lt"/>
                <a:ea typeface="+mn-ea"/>
                <a:cs typeface="+mn-cs"/>
              </a:rPr>
              <a:t>Additional study of the builds will help us see how these scenarios affect the microstructure of the print.</a:t>
            </a:r>
          </a:p>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26</a:t>
            </a:fld>
            <a:endParaRPr lang="en-US" dirty="0"/>
          </a:p>
        </p:txBody>
      </p:sp>
    </p:spTree>
    <p:extLst>
      <p:ext uri="{BB962C8B-B14F-4D97-AF65-F5344CB8AC3E}">
        <p14:creationId xmlns:p14="http://schemas.microsoft.com/office/powerpoint/2010/main" val="839729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27</a:t>
            </a:fld>
            <a:endParaRPr lang="en-US" dirty="0"/>
          </a:p>
        </p:txBody>
      </p:sp>
    </p:spTree>
    <p:extLst>
      <p:ext uri="{BB962C8B-B14F-4D97-AF65-F5344CB8AC3E}">
        <p14:creationId xmlns:p14="http://schemas.microsoft.com/office/powerpoint/2010/main" val="202645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33</a:t>
            </a:fld>
            <a:endParaRPr lang="en-US" dirty="0"/>
          </a:p>
        </p:txBody>
      </p:sp>
    </p:spTree>
    <p:extLst>
      <p:ext uri="{BB962C8B-B14F-4D97-AF65-F5344CB8AC3E}">
        <p14:creationId xmlns:p14="http://schemas.microsoft.com/office/powerpoint/2010/main" val="3160811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36</a:t>
            </a:fld>
            <a:endParaRPr lang="en-US" dirty="0"/>
          </a:p>
        </p:txBody>
      </p:sp>
    </p:spTree>
    <p:extLst>
      <p:ext uri="{BB962C8B-B14F-4D97-AF65-F5344CB8AC3E}">
        <p14:creationId xmlns:p14="http://schemas.microsoft.com/office/powerpoint/2010/main" val="2827630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37</a:t>
            </a:fld>
            <a:endParaRPr lang="en-US" dirty="0"/>
          </a:p>
        </p:txBody>
      </p:sp>
    </p:spTree>
    <p:extLst>
      <p:ext uri="{BB962C8B-B14F-4D97-AF65-F5344CB8AC3E}">
        <p14:creationId xmlns:p14="http://schemas.microsoft.com/office/powerpoint/2010/main" val="1891374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39</a:t>
            </a:fld>
            <a:endParaRPr lang="en-US" dirty="0"/>
          </a:p>
        </p:txBody>
      </p:sp>
    </p:spTree>
    <p:extLst>
      <p:ext uri="{BB962C8B-B14F-4D97-AF65-F5344CB8AC3E}">
        <p14:creationId xmlns:p14="http://schemas.microsoft.com/office/powerpoint/2010/main" val="2116825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National laboratories solve important problems in fundamental science, energy, and national security.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They collaborate with academia, other government agencies, and industry to develop and deploy scientific and technological solutions in support of national needs. Specifically, the laboratories:</a:t>
            </a:r>
          </a:p>
          <a:p>
            <a:r>
              <a:rPr lang="en-US" sz="1200" b="0" i="0" u="none" strike="noStrike" kern="1200" baseline="0" dirty="0">
                <a:solidFill>
                  <a:schemeClr val="tx1"/>
                </a:solidFill>
                <a:latin typeface="+mn-lt"/>
                <a:ea typeface="+mn-ea"/>
                <a:cs typeface="+mn-cs"/>
              </a:rPr>
              <a:t>• Conduct world-leading research in the physical, chemical, nuclear, biological, and information sciences that advances our understanding of the world around us; </a:t>
            </a:r>
          </a:p>
          <a:p>
            <a:r>
              <a:rPr lang="en-US" sz="1200" b="0" i="0" u="none" strike="noStrike" kern="1200" baseline="0" dirty="0">
                <a:solidFill>
                  <a:schemeClr val="tx1"/>
                </a:solidFill>
                <a:latin typeface="+mn-lt"/>
                <a:ea typeface="+mn-ea"/>
                <a:cs typeface="+mn-cs"/>
              </a:rPr>
              <a:t>• Advance U.S. energy security and leadership in clean energy technologies to ensure that energy is abundant, clean, affordable, and reliable; and</a:t>
            </a:r>
          </a:p>
          <a:p>
            <a:r>
              <a:rPr lang="en-US" sz="1200" b="0" i="0" u="none" strike="noStrike" kern="1200" baseline="0" dirty="0">
                <a:solidFill>
                  <a:schemeClr val="tx1"/>
                </a:solidFill>
                <a:latin typeface="+mn-lt"/>
                <a:ea typeface="+mn-ea"/>
                <a:cs typeface="+mn-cs"/>
              </a:rPr>
              <a:t>• Enhance our national security by ensuring the safety and effectiveness of our nuclear deterrent, helping prevent the proliferation of weapons of mass destruction, and securing our borders. </a:t>
            </a:r>
          </a:p>
          <a:p>
            <a:r>
              <a:rPr lang="en-US" sz="1200" b="1" i="0" u="none" strike="noStrike" kern="1200" baseline="0" dirty="0">
                <a:solidFill>
                  <a:schemeClr val="tx1"/>
                </a:solidFill>
                <a:latin typeface="+mn-lt"/>
                <a:ea typeface="+mn-ea"/>
                <a:cs typeface="+mn-cs"/>
              </a:rPr>
              <a:t>National laboratories steward vital scientific and engineering capabilities including technology transfer that are essential to our nation’s continued science and technology primacy in a rapidly changing world.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These capabilities are used primarily to address long-term national problems, but also can be tapped to respond to technological surprises and nearer term challenges, as evidenced by the labs’ responses to the Gulf oil spill and 9/11. The core of the national laboratories is a first-rate workforce of research scientists, engineers, and support personnel that is entrusted to serve the American people.</a:t>
            </a:r>
          </a:p>
          <a:p>
            <a:r>
              <a:rPr lang="en-US" sz="1200" b="1" i="0" u="none" strike="noStrike" kern="1200" baseline="0" dirty="0">
                <a:solidFill>
                  <a:schemeClr val="tx1"/>
                </a:solidFill>
                <a:latin typeface="+mn-lt"/>
                <a:ea typeface="+mn-ea"/>
                <a:cs typeface="+mn-cs"/>
              </a:rPr>
              <a:t>National laboratories design, build, and operate unique scientific instrumentation and facilities that serve tens of thousands of scientists and engineers from academia, government, and industry collaborating on solutions to pressing and complex problems.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These facilities, which are found nowhere else in the world, support open scientific research as well as classified work. They continually advance the state of the art through the development and use of next-generation tools and technologies. They enable fundamental scientific discoveries, ensure our national security, and assist industry (with new materials, improved manufacturing processes, and advanced product testing).</a:t>
            </a:r>
          </a:p>
          <a:p>
            <a:r>
              <a:rPr lang="en-US" sz="1200" b="1" i="0" u="none" strike="noStrike" kern="1200" baseline="0" dirty="0">
                <a:solidFill>
                  <a:schemeClr val="tx1"/>
                </a:solidFill>
                <a:latin typeface="+mn-lt"/>
                <a:ea typeface="+mn-ea"/>
                <a:cs typeface="+mn-cs"/>
              </a:rPr>
              <a:t>National laboratories promote innovation that advances U.S. economic competitiveness and contributes to our future prosperity.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They partner with others, especially industry, to integrate fundamental and applied research to the broad benefit of the economy. They contribute materially to U.S. economic prosperity by making key scientific discoveries, demonstrating the utility of these discoveries in early prototypes, and working with industry to move these technologies into the marketplace, thus creating high-paying jobs. The laboratories’ prowess is evidenced by their disproportionately large number of R&amp;D 100 Awards and proven track record in technology transfer and commercialization. </a:t>
            </a:r>
            <a:endParaRPr lang="en-US" dirty="0"/>
          </a:p>
        </p:txBody>
      </p:sp>
      <p:sp>
        <p:nvSpPr>
          <p:cNvPr id="4" name="Slide Number Placeholder 3"/>
          <p:cNvSpPr>
            <a:spLocks noGrp="1"/>
          </p:cNvSpPr>
          <p:nvPr>
            <p:ph type="sldNum" sz="quarter" idx="10"/>
          </p:nvPr>
        </p:nvSpPr>
        <p:spPr/>
        <p:txBody>
          <a:bodyPr/>
          <a:lstStyle/>
          <a:p>
            <a:fld id="{DABE1766-42B5-4CEE-A5DD-F30029AB88CD}" type="slidenum">
              <a:rPr lang="en-US" smtClean="0"/>
              <a:t>4</a:t>
            </a:fld>
            <a:endParaRPr lang="en-US"/>
          </a:p>
        </p:txBody>
      </p:sp>
    </p:spTree>
    <p:extLst>
      <p:ext uri="{BB962C8B-B14F-4D97-AF65-F5344CB8AC3E}">
        <p14:creationId xmlns:p14="http://schemas.microsoft.com/office/powerpoint/2010/main" val="795590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document has been reviewed and is determined to be</a:t>
            </a:r>
          </a:p>
          <a:p>
            <a:r>
              <a:rPr lang="en-US" sz="1200" kern="1200" dirty="0">
                <a:solidFill>
                  <a:schemeClr val="tx1"/>
                </a:solidFill>
                <a:effectLst/>
                <a:latin typeface="+mn-lt"/>
                <a:ea typeface="+mn-ea"/>
                <a:cs typeface="+mn-cs"/>
              </a:rPr>
              <a:t>APPROVED FOR PUBLIC RELEASE.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Name/Title:  Leesa Laymance / ORNL TIO</a:t>
            </a:r>
          </a:p>
          <a:p>
            <a:r>
              <a:rPr lang="en-US" sz="1200" kern="1200" dirty="0">
                <a:solidFill>
                  <a:schemeClr val="tx1"/>
                </a:solidFill>
                <a:effectLst/>
                <a:latin typeface="+mn-lt"/>
                <a:ea typeface="+mn-ea"/>
                <a:cs typeface="+mn-cs"/>
              </a:rPr>
              <a:t>Date: 4/26/2017</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19869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txBox="1">
            <a:spLocks noGrp="1" noChangeArrowheads="1"/>
          </p:cNvSpPr>
          <p:nvPr/>
        </p:nvSpPr>
        <p:spPr bwMode="auto">
          <a:xfrm>
            <a:off x="3995574" y="8842217"/>
            <a:ext cx="3056095" cy="465297"/>
          </a:xfrm>
          <a:prstGeom prst="rect">
            <a:avLst/>
          </a:prstGeom>
          <a:noFill/>
          <a:ln w="9525">
            <a:noFill/>
            <a:miter lim="800000"/>
            <a:headEnd/>
            <a:tailEnd/>
          </a:ln>
        </p:spPr>
        <p:txBody>
          <a:bodyPr lIns="93444" tIns="46722" rIns="93444" bIns="46722" anchor="b"/>
          <a:lstStyle/>
          <a:p>
            <a:pPr algn="r" eaLnBrk="0" hangingPunct="0"/>
            <a:fld id="{72E5CB21-9E0E-4B89-AE1B-CA67A40C79D3}" type="slidenum">
              <a:rPr lang="en-US" sz="1200">
                <a:solidFill>
                  <a:srgbClr val="000000"/>
                </a:solidFill>
              </a:rPr>
              <a:pPr algn="r" eaLnBrk="0" hangingPunct="0"/>
              <a:t>6</a:t>
            </a:fld>
            <a:endParaRPr lang="en-US" sz="1200" dirty="0">
              <a:solidFill>
                <a:srgbClr val="000000"/>
              </a:solidFill>
            </a:endParaRPr>
          </a:p>
        </p:txBody>
      </p:sp>
      <p:sp>
        <p:nvSpPr>
          <p:cNvPr id="12290" name="Rectangle 2"/>
          <p:cNvSpPr>
            <a:spLocks noGrp="1" noRot="1" noChangeAspect="1" noChangeArrowheads="1" noTextEdit="1"/>
          </p:cNvSpPr>
          <p:nvPr>
            <p:ph type="sldImg"/>
          </p:nvPr>
        </p:nvSpPr>
        <p:spPr bwMode="auto">
          <a:xfrm>
            <a:off x="425450" y="700088"/>
            <a:ext cx="6202363" cy="3489325"/>
          </a:xfrm>
          <a:noFill/>
          <a:ln>
            <a:solidFill>
              <a:srgbClr val="000000"/>
            </a:solidFill>
            <a:miter lim="800000"/>
            <a:headEnd/>
            <a:tailEnd/>
          </a:ln>
        </p:spPr>
      </p:sp>
      <p:sp>
        <p:nvSpPr>
          <p:cNvPr id="12291" name="Rectangle 3"/>
          <p:cNvSpPr>
            <a:spLocks noGrp="1" noChangeArrowheads="1"/>
          </p:cNvSpPr>
          <p:nvPr>
            <p:ph type="body" idx="1"/>
          </p:nvPr>
        </p:nvSpPr>
        <p:spPr>
          <a:xfrm>
            <a:off x="706604" y="4422698"/>
            <a:ext cx="5640059" cy="4187665"/>
          </a:xfrm>
          <a:noFill/>
          <a:ln/>
        </p:spPr>
        <p:txBody>
          <a:bodyPr lIns="93444" tIns="46722" rIns="93444" bIns="46722"/>
          <a:lstStyle/>
          <a:p>
            <a:pPr eaLnBrk="1" hangingPunct="1"/>
            <a:endParaRPr lang="en-US" dirty="0"/>
          </a:p>
        </p:txBody>
      </p:sp>
    </p:spTree>
    <p:extLst>
      <p:ext uri="{BB962C8B-B14F-4D97-AF65-F5344CB8AC3E}">
        <p14:creationId xmlns:p14="http://schemas.microsoft.com/office/powerpoint/2010/main" val="99548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6E0732-0310-49AA-AAF8-5C269AA4BDCF}" type="slidenum">
              <a:rPr lang="en-US" smtClean="0"/>
              <a:t>7</a:t>
            </a:fld>
            <a:endParaRPr lang="en-US"/>
          </a:p>
        </p:txBody>
      </p:sp>
    </p:spTree>
    <p:extLst>
      <p:ext uri="{BB962C8B-B14F-4D97-AF65-F5344CB8AC3E}">
        <p14:creationId xmlns:p14="http://schemas.microsoft.com/office/powerpoint/2010/main" val="791069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Today’s data offers unprecedented potential to transform nearly all facets of our society, from scientific challenges to social issues.</a:t>
            </a:r>
          </a:p>
          <a:p>
            <a:r>
              <a:rPr lang="en-US" baseline="0" dirty="0"/>
              <a:t>However, the volume and complexity of data is increasing at a rate that exceeds our ability to make sense of it. – the difference in rates means missed opportunities.</a:t>
            </a:r>
          </a:p>
          <a:p>
            <a:endParaRPr lang="en-US" baseline="0" dirty="0"/>
          </a:p>
          <a:p>
            <a:r>
              <a:rPr lang="en-US" baseline="0" dirty="0"/>
              <a:t>To transform data to actionable insight, new data science tools must be brought to bear.</a:t>
            </a:r>
          </a:p>
          <a:p>
            <a:endParaRPr lang="en-US" baseline="0" dirty="0"/>
          </a:p>
          <a:p>
            <a:r>
              <a:rPr lang="en-US" baseline="0" dirty="0"/>
              <a:t>Interactive data visualization is an integral part of data science, as it empowers the user to explore data and stresses a penetrating look at its structure.  </a:t>
            </a:r>
          </a:p>
          <a:p>
            <a:endParaRPr lang="en-US" baseline="0" dirty="0"/>
          </a:p>
          <a:p>
            <a:r>
              <a:rPr lang="en-US" baseline="0" dirty="0"/>
              <a:t>At the top of this slide, is a sliver of a log file, which represents the messy and semi-structured format common of today’s data.  </a:t>
            </a:r>
          </a:p>
          <a:p>
            <a:r>
              <a:rPr lang="en-US" baseline="0" dirty="0"/>
              <a:t>In this form, the human mind cannot make sense of it.  </a:t>
            </a:r>
          </a:p>
          <a:p>
            <a:r>
              <a:rPr lang="en-US" baseline="0" dirty="0"/>
              <a:t>However, when transform it into a time series graph and study several different sensor readings, patterns and associations are easily recognized.</a:t>
            </a:r>
          </a:p>
          <a:p>
            <a:endParaRPr lang="en-US" baseline="0" dirty="0"/>
          </a:p>
          <a:p>
            <a:r>
              <a:rPr lang="en-US" baseline="0" dirty="0"/>
              <a:t>This attests to the power of interactive data visualization to make the invisible insight visible</a:t>
            </a:r>
          </a:p>
        </p:txBody>
      </p:sp>
      <p:sp>
        <p:nvSpPr>
          <p:cNvPr id="4" name="Slide Number Placeholder 3"/>
          <p:cNvSpPr>
            <a:spLocks noGrp="1"/>
          </p:cNvSpPr>
          <p:nvPr>
            <p:ph type="sldNum" sz="quarter" idx="10"/>
          </p:nvPr>
        </p:nvSpPr>
        <p:spPr/>
        <p:txBody>
          <a:bodyPr/>
          <a:lstStyle/>
          <a:p>
            <a:fld id="{5F5EDEC4-FC9D-D24D-9C71-FC03A6885BF0}" type="slidenum">
              <a:rPr lang="en-US" smtClean="0"/>
              <a:t>8</a:t>
            </a:fld>
            <a:endParaRPr lang="en-US"/>
          </a:p>
        </p:txBody>
      </p:sp>
    </p:spTree>
    <p:extLst>
      <p:ext uri="{BB962C8B-B14F-4D97-AF65-F5344CB8AC3E}">
        <p14:creationId xmlns:p14="http://schemas.microsoft.com/office/powerpoint/2010/main" val="256769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work, I seek to develop strong interdisciplinary</a:t>
            </a:r>
            <a:r>
              <a:rPr lang="en-US" baseline="0" dirty="0"/>
              <a:t> partnerships with domain experts.</a:t>
            </a:r>
          </a:p>
          <a:p>
            <a:r>
              <a:rPr lang="en-US" baseline="0" dirty="0"/>
              <a:t>I’ve worked with experts in climate, cyber security, energy, materials science, national security, and manufacturing, to name a few.</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Even my more fundamental research projects incorporate some form of illustration in a real-world scenario.</a:t>
            </a:r>
          </a:p>
          <a:p>
            <a:endParaRPr lang="en-US" baseline="0" dirty="0"/>
          </a:p>
          <a:p>
            <a:r>
              <a:rPr lang="en-US" baseline="0" dirty="0"/>
              <a:t>The are several reasons why. </a:t>
            </a:r>
          </a:p>
          <a:p>
            <a:pPr marL="228600" indent="-228600">
              <a:buAutoNum type="arabicPeriod"/>
            </a:pPr>
            <a:r>
              <a:rPr lang="en-US" baseline="0" dirty="0"/>
              <a:t>It comes with the territory of working at a national lab where I’m surrounded with use cases.</a:t>
            </a:r>
          </a:p>
          <a:p>
            <a:pPr marL="228600" indent="-228600">
              <a:buAutoNum type="arabicPeriod"/>
            </a:pPr>
            <a:r>
              <a:rPr lang="en-US" baseline="0" dirty="0"/>
              <a:t>I enjoy bridging the gap between data visualization theory and practical applications.</a:t>
            </a:r>
          </a:p>
          <a:p>
            <a:pPr marL="228600" indent="-228600">
              <a:buAutoNum type="arabicPeriod"/>
            </a:pPr>
            <a:r>
              <a:rPr lang="en-US" baseline="0" dirty="0"/>
              <a:t>It can be a form of validation of the techniques, showing how these new techniques enable new discoveries in challenging domains.</a:t>
            </a:r>
          </a:p>
          <a:p>
            <a:endParaRPr lang="en-US" baseline="0" dirty="0"/>
          </a:p>
          <a:p>
            <a:r>
              <a:rPr lang="en-US" baseline="0" dirty="0"/>
              <a:t>This mode of operation requires a collaborative spirit, networking skills, and agility (or the ability to quickly learn new domains).</a:t>
            </a:r>
          </a:p>
          <a:p>
            <a:r>
              <a:rPr lang="en-US" baseline="0" dirty="0"/>
              <a:t>In this slide, I show the life cycle of a typical project.</a:t>
            </a:r>
          </a:p>
          <a:p>
            <a:endParaRPr lang="en-US" baseline="0" dirty="0"/>
          </a:p>
          <a:p>
            <a:r>
              <a:rPr lang="en-US" baseline="0" dirty="0"/>
              <a:t>GO THROUGH STAGES</a:t>
            </a:r>
          </a:p>
        </p:txBody>
      </p:sp>
      <p:sp>
        <p:nvSpPr>
          <p:cNvPr id="4" name="Slide Number Placeholder 3"/>
          <p:cNvSpPr>
            <a:spLocks noGrp="1"/>
          </p:cNvSpPr>
          <p:nvPr>
            <p:ph type="sldNum" sz="quarter" idx="10"/>
          </p:nvPr>
        </p:nvSpPr>
        <p:spPr/>
        <p:txBody>
          <a:bodyPr/>
          <a:lstStyle/>
          <a:p>
            <a:fld id="{5F5EDEC4-FC9D-D24D-9C71-FC03A6885BF0}" type="slidenum">
              <a:rPr lang="en-US" smtClean="0"/>
              <a:t>10</a:t>
            </a:fld>
            <a:endParaRPr lang="en-US"/>
          </a:p>
        </p:txBody>
      </p:sp>
    </p:spTree>
    <p:extLst>
      <p:ext uri="{BB962C8B-B14F-4D97-AF65-F5344CB8AC3E}">
        <p14:creationId xmlns:p14="http://schemas.microsoft.com/office/powerpoint/2010/main" val="837841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Use spectrum time series plot mode to study four rake sensors over the entire build.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Normal build should show minimal variation w/o large gaps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the gaps and spikes may indicate problems with the powder bed consistency or rake blade which warrant further investigation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Spectrum plots excels at revealing such conditions</a:t>
            </a:r>
          </a:p>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21</a:t>
            </a:fld>
            <a:endParaRPr lang="en-US" dirty="0"/>
          </a:p>
        </p:txBody>
      </p:sp>
    </p:spTree>
    <p:extLst>
      <p:ext uri="{BB962C8B-B14F-4D97-AF65-F5344CB8AC3E}">
        <p14:creationId xmlns:p14="http://schemas.microsoft.com/office/powerpoint/2010/main" val="101350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set of key variables are always explored as an overview by manipulating the time scales of the details plot.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Key variables based on experience with using the tool</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other variables are also considered in a normal session but we focus on a handful here</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we have about a 2-min. resolution and four key variables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Z level is normal (ht. in mm from bottom layer)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Eye is drawn to bottom temp plot where abnormal pattern is detected; warrants additional investigation as it may indicated a change in processing </a:t>
            </a:r>
            <a:r>
              <a:rPr lang="en-US" sz="1200" kern="1200" dirty="0" err="1">
                <a:solidFill>
                  <a:schemeClr val="tx1"/>
                </a:solidFill>
                <a:effectLst/>
                <a:latin typeface="+mn-lt"/>
                <a:ea typeface="+mn-ea"/>
                <a:cs typeface="+mn-cs"/>
              </a:rPr>
              <a:t>params</a:t>
            </a:r>
            <a:r>
              <a:rPr lang="en-US" sz="1200" kern="1200" dirty="0">
                <a:solidFill>
                  <a:schemeClr val="tx1"/>
                </a:solidFill>
                <a:effectLst/>
                <a:latin typeface="+mn-lt"/>
                <a:ea typeface="+mn-ea"/>
                <a:cs typeface="+mn-cs"/>
              </a:rPr>
              <a:t> due to geometry of the object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Last layer time, related to last layer’s melt area.</a:t>
            </a:r>
          </a:p>
          <a:p>
            <a:r>
              <a:rPr lang="en-US" sz="1200" kern="1200" dirty="0">
                <a:solidFill>
                  <a:schemeClr val="tx1"/>
                </a:solidFill>
                <a:effectLst/>
                <a:latin typeface="+mn-lt"/>
                <a:ea typeface="+mn-ea"/>
                <a:cs typeface="+mn-cs"/>
              </a:rPr>
              <a:t>Four distinct stages are selected</a:t>
            </a:r>
          </a:p>
          <a:p>
            <a:r>
              <a:rPr lang="en-US" sz="1200" kern="1200" dirty="0">
                <a:solidFill>
                  <a:schemeClr val="tx1"/>
                </a:solidFill>
                <a:effectLst/>
                <a:latin typeface="+mn-lt"/>
                <a:ea typeface="+mn-ea"/>
                <a:cs typeface="+mn-cs"/>
              </a:rPr>
              <a:t>Third selection range holds three outlier layers.  Skew histogram plots.</a:t>
            </a:r>
          </a:p>
          <a:p>
            <a:r>
              <a:rPr lang="en-US" sz="1200" kern="1200" dirty="0">
                <a:solidFill>
                  <a:schemeClr val="tx1"/>
                </a:solidFill>
                <a:effectLst/>
                <a:latin typeface="+mn-lt"/>
                <a:ea typeface="+mn-ea"/>
                <a:cs typeface="+mn-cs"/>
              </a:rPr>
              <a:t>Suggest something bad occurred in preceding layer; warrant more study</a:t>
            </a:r>
          </a:p>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22</a:t>
            </a:fld>
            <a:endParaRPr lang="en-US" dirty="0"/>
          </a:p>
        </p:txBody>
      </p:sp>
    </p:spTree>
    <p:extLst>
      <p:ext uri="{BB962C8B-B14F-4D97-AF65-F5344CB8AC3E}">
        <p14:creationId xmlns:p14="http://schemas.microsoft.com/office/powerpoint/2010/main" val="37606931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74321" y="1074420"/>
            <a:ext cx="11334582" cy="4233245"/>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latin typeface="+mn-lt"/>
              <a:cs typeface="+mn-cs"/>
            </a:endParaRPr>
          </a:p>
        </p:txBody>
      </p:sp>
      <p:pic>
        <p:nvPicPr>
          <p:cNvPr id="16" name="Picture 15">
            <a:extLst>
              <a:ext uri="{FF2B5EF4-FFF2-40B4-BE49-F238E27FC236}">
                <a16:creationId xmlns:a16="http://schemas.microsoft.com/office/drawing/2014/main" id="{70494F7A-66DD-4829-9AF4-30A3A0F241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4576" y="5392850"/>
            <a:ext cx="1644776" cy="402635"/>
          </a:xfrm>
          <a:prstGeom prst="rect">
            <a:avLst/>
          </a:prstGeom>
        </p:spPr>
      </p:pic>
      <p:sp>
        <p:nvSpPr>
          <p:cNvPr id="11" name="Rectangle 10">
            <a:extLst>
              <a:ext uri="{FF2B5EF4-FFF2-40B4-BE49-F238E27FC236}">
                <a16:creationId xmlns:a16="http://schemas.microsoft.com/office/drawing/2014/main" id="{6337BA4A-B024-42C0-AEE3-721B228F8259}"/>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TextBox 9"/>
          <p:cNvSpPr txBox="1"/>
          <p:nvPr userDrawn="1"/>
        </p:nvSpPr>
        <p:spPr>
          <a:xfrm>
            <a:off x="267160" y="5343835"/>
            <a:ext cx="5384807" cy="276999"/>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userDrawn="1">
            <p:ph type="ctrTitle" hasCustomPrompt="1"/>
          </p:nvPr>
        </p:nvSpPr>
        <p:spPr>
          <a:xfrm>
            <a:off x="428736" y="1388962"/>
            <a:ext cx="8678194" cy="978729"/>
          </a:xfrm>
        </p:spPr>
        <p:txBody>
          <a:bodyPr/>
          <a:lstStyle>
            <a:lvl1pPr algn="l">
              <a:defRPr sz="3200" b="0" baseline="0">
                <a:solidFill>
                  <a:schemeClr val="bg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3" name="Subtitle 2"/>
          <p:cNvSpPr>
            <a:spLocks noGrp="1"/>
          </p:cNvSpPr>
          <p:nvPr userDrawn="1">
            <p:ph type="subTitle" idx="1"/>
          </p:nvPr>
        </p:nvSpPr>
        <p:spPr>
          <a:xfrm>
            <a:off x="447481" y="3013455"/>
            <a:ext cx="5440514" cy="2028101"/>
          </a:xfrm>
        </p:spPr>
        <p:txBody>
          <a:bodyPr/>
          <a:lstStyle>
            <a:lvl1pPr marL="0" indent="0" algn="l">
              <a:buNone/>
              <a:defRPr sz="2000" baseline="0">
                <a:solidFill>
                  <a:schemeClr val="bg1"/>
                </a:solidFill>
                <a:latin typeface="Century Gothic" panose="020B0502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userDrawn="1"/>
        </p:nvPicPr>
        <p:blipFill>
          <a:blip r:embed="rId4"/>
          <a:stretch>
            <a:fillRect/>
          </a:stretch>
        </p:blipFill>
        <p:spPr>
          <a:xfrm>
            <a:off x="413129" y="456244"/>
            <a:ext cx="1088136" cy="261860"/>
          </a:xfrm>
          <a:prstGeom prst="rect">
            <a:avLst/>
          </a:prstGeom>
        </p:spPr>
      </p:pic>
    </p:spTree>
    <p:extLst>
      <p:ext uri="{BB962C8B-B14F-4D97-AF65-F5344CB8AC3E}">
        <p14:creationId xmlns:p14="http://schemas.microsoft.com/office/powerpoint/2010/main" val="3793082440"/>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7" y="1083755"/>
            <a:ext cx="5486764" cy="4219290"/>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8079" y="2453317"/>
            <a:ext cx="5512904" cy="2690184"/>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41499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6" y="1078992"/>
            <a:ext cx="5487073" cy="4224052"/>
          </a:xfrm>
          <a:noFill/>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8079" y="2453316"/>
            <a:ext cx="5512904" cy="4163291"/>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82430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20595" y="1078989"/>
            <a:ext cx="7464186" cy="4226003"/>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1" y="1078991"/>
            <a:ext cx="3846274"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388079" y="1275788"/>
            <a:ext cx="3576228" cy="979691"/>
          </a:xfrm>
        </p:spPr>
        <p:txBody>
          <a:bodyPr/>
          <a:lstStyle>
            <a:lvl1pPr>
              <a:lnSpc>
                <a:spcPct val="90000"/>
              </a:lnSpc>
              <a:defRPr sz="3200" b="0">
                <a:solidFill>
                  <a:schemeClr val="tx1"/>
                </a:solidFill>
                <a:latin typeface="Century Gothic" panose="020B0502020202020204" pitchFamily="34" charset="0"/>
              </a:defRPr>
            </a:lvl1pPr>
          </a:lstStyle>
          <a:p>
            <a:r>
              <a:rPr lang="en-US"/>
              <a:t>Click to edit Master title style</a:t>
            </a:r>
            <a:endParaRPr lang="en-US" dirty="0"/>
          </a:p>
        </p:txBody>
      </p:sp>
      <p:sp>
        <p:nvSpPr>
          <p:cNvPr id="6" name="Content Placeholder 5"/>
          <p:cNvSpPr>
            <a:spLocks noGrp="1"/>
          </p:cNvSpPr>
          <p:nvPr>
            <p:ph sz="quarter" idx="4"/>
          </p:nvPr>
        </p:nvSpPr>
        <p:spPr>
          <a:xfrm>
            <a:off x="388079" y="2800350"/>
            <a:ext cx="3541945" cy="3816258"/>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userDrawn="1"/>
        </p:nvSpPr>
        <p:spPr bwMode="auto">
          <a:xfrm>
            <a:off x="4120595" y="1"/>
            <a:ext cx="8071405"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51322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320" y="2381"/>
            <a:ext cx="11312843" cy="6342021"/>
          </a:xfrm>
          <a:noFill/>
          <a:ln>
            <a:noFill/>
          </a:ln>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 name="Title 1"/>
          <p:cNvSpPr>
            <a:spLocks noGrp="1"/>
          </p:cNvSpPr>
          <p:nvPr>
            <p:ph type="title"/>
          </p:nvPr>
        </p:nvSpPr>
        <p:spPr>
          <a:xfrm>
            <a:off x="429769" y="274320"/>
            <a:ext cx="11000232" cy="535531"/>
          </a:xfrm>
        </p:spPr>
        <p:txBody>
          <a:bodyPr/>
          <a:lstStyle>
            <a:lvl1pPr>
              <a:lnSpc>
                <a:spcPct val="90000"/>
              </a:lnSpc>
              <a:defRPr sz="3200" b="0">
                <a:solidFill>
                  <a:schemeClr val="tx1"/>
                </a:solidFill>
                <a:effectLst/>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10283" y="6477000"/>
            <a:ext cx="3860800"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userDrawn="1"/>
        </p:nvSpPr>
        <p:spPr bwMode="auto">
          <a:xfrm>
            <a:off x="6026150" y="0"/>
            <a:ext cx="6165850"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userDrawn="1"/>
        </p:nvSpPr>
        <p:spPr>
          <a:xfrm>
            <a:off x="0" y="6344402"/>
            <a:ext cx="274320"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10" name="Picture 9">
            <a:extLst>
              <a:ext uri="{FF2B5EF4-FFF2-40B4-BE49-F238E27FC236}">
                <a16:creationId xmlns:a16="http://schemas.microsoft.com/office/drawing/2014/main" id="{BD3AC615-0875-4C80-B019-11A28EDCB638}"/>
              </a:ext>
            </a:extLst>
          </p:cNvPr>
          <p:cNvPicPr>
            <a:picLocks noChangeAspect="1"/>
          </p:cNvPicPr>
          <p:nvPr userDrawn="1"/>
        </p:nvPicPr>
        <p:blipFill>
          <a:blip r:embed="rId2"/>
          <a:stretch>
            <a:fillRect/>
          </a:stretch>
        </p:blipFill>
        <p:spPr>
          <a:xfrm>
            <a:off x="413129" y="6477000"/>
            <a:ext cx="1088136" cy="261860"/>
          </a:xfrm>
          <a:prstGeom prst="rect">
            <a:avLst/>
          </a:prstGeom>
        </p:spPr>
      </p:pic>
    </p:spTree>
    <p:extLst>
      <p:ext uri="{BB962C8B-B14F-4D97-AF65-F5344CB8AC3E}">
        <p14:creationId xmlns:p14="http://schemas.microsoft.com/office/powerpoint/2010/main" val="1219607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2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12106"/>
            <a:ext cx="5840589"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6351411" y="1412106"/>
            <a:ext cx="5840589"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584058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6351411" y="948037"/>
            <a:ext cx="584058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8" y="1005840"/>
            <a:ext cx="5821682"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234" y="1527048"/>
            <a:ext cx="5783766" cy="411035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6351410" y="1005840"/>
            <a:ext cx="5840589"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6351411" y="1527048"/>
            <a:ext cx="5785575"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8" y="365857"/>
            <a:ext cx="10363317"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19" name="Rectangle 18">
            <a:extLst>
              <a:ext uri="{FF2B5EF4-FFF2-40B4-BE49-F238E27FC236}">
                <a16:creationId xmlns:a16="http://schemas.microsoft.com/office/drawing/2014/main" id="{88649F31-1D58-F243-85FD-74506880A33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0" name="Rectangle 19">
            <a:extLst>
              <a:ext uri="{FF2B5EF4-FFF2-40B4-BE49-F238E27FC236}">
                <a16:creationId xmlns:a16="http://schemas.microsoft.com/office/drawing/2014/main" id="{77038521-D276-4049-A4BA-98C27C6D825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6">
            <a:extLst>
              <a:ext uri="{FF2B5EF4-FFF2-40B4-BE49-F238E27FC236}">
                <a16:creationId xmlns:a16="http://schemas.microsoft.com/office/drawing/2014/main" id="{3F2F0951-0E05-43D4-AB3F-73E5681F4301}"/>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1" name="Picture 20">
            <a:extLst>
              <a:ext uri="{FF2B5EF4-FFF2-40B4-BE49-F238E27FC236}">
                <a16:creationId xmlns:a16="http://schemas.microsoft.com/office/drawing/2014/main" id="{27EC139F-C616-4896-A830-8F9FC5B2C27F}"/>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3" name="Rectangle 256">
            <a:extLst>
              <a:ext uri="{FF2B5EF4-FFF2-40B4-BE49-F238E27FC236}">
                <a16:creationId xmlns:a16="http://schemas.microsoft.com/office/drawing/2014/main" id="{D8ACAAE2-A531-47BE-8F4F-FFC18507ED0B}"/>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13747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12106"/>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299090" y="1412106"/>
            <a:ext cx="3867912"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23860" y="1412106"/>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38667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299089" y="948037"/>
            <a:ext cx="386791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23860" y="948037"/>
            <a:ext cx="3885931"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0178" y="1005840"/>
            <a:ext cx="3870672"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234" y="1527048"/>
            <a:ext cx="3791415" cy="411035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297709" y="1005840"/>
            <a:ext cx="3866758"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295175" y="1527048"/>
            <a:ext cx="3860800"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19718" y="1005840"/>
            <a:ext cx="3885931"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19719" y="1527048"/>
            <a:ext cx="3768204"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8" y="365857"/>
            <a:ext cx="10418329"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702881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9" y="1005840"/>
            <a:ext cx="2861458"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318"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8609" y="1005840"/>
            <a:ext cx="2874807"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88609"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12952" y="1005840"/>
            <a:ext cx="2864755"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2952"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9" y="365857"/>
            <a:ext cx="10418330"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7190" y="1005840"/>
            <a:ext cx="2864755"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1719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5" name="Picture 24">
            <a:extLst>
              <a:ext uri="{FF2B5EF4-FFF2-40B4-BE49-F238E27FC236}">
                <a16:creationId xmlns:a16="http://schemas.microsoft.com/office/drawing/2014/main" id="{F5E4A85E-2D34-4FC1-90CE-1459D5681FC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7604" y="441571"/>
            <a:ext cx="1093661" cy="265176"/>
          </a:xfrm>
          <a:prstGeom prst="rect">
            <a:avLst/>
          </a:prstGeom>
        </p:spPr>
      </p:pic>
    </p:spTree>
    <p:extLst>
      <p:ext uri="{BB962C8B-B14F-4D97-AF65-F5344CB8AC3E}">
        <p14:creationId xmlns:p14="http://schemas.microsoft.com/office/powerpoint/2010/main" val="1946560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3594" y="320040"/>
            <a:ext cx="11504904" cy="535531"/>
          </a:xfrm>
        </p:spPr>
        <p:txBody>
          <a:bodyPr/>
          <a:lstStyle/>
          <a:p>
            <a:r>
              <a:rPr lang="en-US"/>
              <a:t>Click to edit Master title style</a:t>
            </a:r>
            <a:endParaRPr lang="en-US" dirty="0"/>
          </a:p>
        </p:txBody>
      </p:sp>
    </p:spTree>
    <p:extLst>
      <p:ext uri="{BB962C8B-B14F-4D97-AF65-F5344CB8AC3E}">
        <p14:creationId xmlns:p14="http://schemas.microsoft.com/office/powerpoint/2010/main" val="2867560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563" y="1508760"/>
            <a:ext cx="11372771"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7050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0D026-C906-7843-82DD-9C8153EE2B46}" type="datetimeFigureOut">
              <a:rPr lang="en-US" smtClean="0"/>
              <a:t>11/13/19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673F69-2B75-464C-B20F-A57DC82A80A3}" type="slidenum">
              <a:rPr lang="en-US" smtClean="0"/>
              <a:t>‹#›</a:t>
            </a:fld>
            <a:endParaRPr lang="en-US"/>
          </a:p>
        </p:txBody>
      </p:sp>
    </p:spTree>
    <p:extLst>
      <p:ext uri="{BB962C8B-B14F-4D97-AF65-F5344CB8AC3E}">
        <p14:creationId xmlns:p14="http://schemas.microsoft.com/office/powerpoint/2010/main" val="306802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539496"/>
          </a:xfrm>
        </p:spPr>
        <p:txBody>
          <a:bodyPr/>
          <a:lstStyle>
            <a:lvl1pPr>
              <a:lnSpc>
                <a:spcPct val="90000"/>
              </a:lnSpc>
              <a:defRPr sz="3200"/>
            </a:lvl1pPr>
          </a:lstStyle>
          <a:p>
            <a:r>
              <a:rPr lang="en-US"/>
              <a:t>Click to edit Master title style</a:t>
            </a:r>
            <a:endParaRPr lang="en-US" dirty="0"/>
          </a:p>
        </p:txBody>
      </p:sp>
      <p:sp>
        <p:nvSpPr>
          <p:cNvPr id="3" name="Content Placeholder 2"/>
          <p:cNvSpPr>
            <a:spLocks noGrp="1"/>
          </p:cNvSpPr>
          <p:nvPr>
            <p:ph idx="1"/>
          </p:nvPr>
        </p:nvSpPr>
        <p:spPr>
          <a:xfrm>
            <a:off x="448055" y="1653735"/>
            <a:ext cx="11430000" cy="4047778"/>
          </a:xfrm>
        </p:spPr>
        <p:txBody>
          <a:bodyPr/>
          <a:lstStyle>
            <a:lvl1pPr marL="288925" indent="-288925">
              <a:spcBef>
                <a:spcPts val="1800"/>
              </a:spcBef>
              <a:buClr>
                <a:schemeClr val="tx1"/>
              </a:buClr>
              <a:buSzPct val="90000"/>
              <a:buFont typeface="Century Gothic" panose="020B0502020202020204" pitchFamily="34" charset="0"/>
              <a:buChar char="•"/>
              <a:defRPr lang="en-US" sz="2800" kern="1200" dirty="0">
                <a:solidFill>
                  <a:schemeClr val="tx1"/>
                </a:solidFill>
                <a:latin typeface="Century Gothic" panose="020B0502020202020204" pitchFamily="34" charset="0"/>
                <a:ea typeface="+mn-ea"/>
                <a:cs typeface="+mn-cs"/>
              </a:defRPr>
            </a:lvl1pPr>
            <a:lvl2pPr marL="687388" indent="-288925">
              <a:buClr>
                <a:schemeClr val="tx1"/>
              </a:buClr>
              <a:buSzPct val="90000"/>
              <a:buFont typeface="Century Gothic" panose="020B0502020202020204" pitchFamily="34" charset="0"/>
              <a:buChar char="–"/>
              <a:defRPr>
                <a:latin typeface="+mn-lt"/>
                <a:cs typeface="Arial" panose="020B0604020202020204" pitchFamily="34" charset="0"/>
              </a:defRPr>
            </a:lvl2pPr>
            <a:lvl3pPr marL="1031875" indent="-288925">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745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401" b="-1"/>
          <a:stretch/>
        </p:blipFill>
        <p:spPr>
          <a:xfrm>
            <a:off x="6095998" y="1078992"/>
            <a:ext cx="5535025"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userDrawn="1"/>
        </p:nvSpPr>
        <p:spPr>
          <a:xfrm>
            <a:off x="274320" y="1078992"/>
            <a:ext cx="5821680"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768" y="1352479"/>
            <a:ext cx="5413469" cy="1100789"/>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217" y="2891883"/>
            <a:ext cx="5431021" cy="2252546"/>
          </a:xfrm>
        </p:spPr>
        <p:txBody>
          <a:bodyPr/>
          <a:lstStyle>
            <a:lvl1pPr marL="287338" indent="-287338">
              <a:buClr>
                <a:schemeClr val="tx1"/>
              </a:buClr>
              <a:buFont typeface="Century Gothic" panose="020B0502020202020204" pitchFamily="34" charset="0"/>
              <a:buChar char="•"/>
              <a:defRPr sz="2000">
                <a:latin typeface="Century Gothic" panose="020B0502020202020204" pitchFamily="34" charset="0"/>
              </a:defRPr>
            </a:lvl1pPr>
            <a:lvl2pPr marL="688975" indent="-285750">
              <a:buClr>
                <a:schemeClr val="tx1"/>
              </a:buClr>
              <a:buFont typeface="Century Gothic" panose="020B0502020202020204" pitchFamily="34" charset="0"/>
              <a:buChar char="–"/>
              <a:defRPr sz="1800">
                <a:latin typeface="Century Gothic" panose="020B0502020202020204" pitchFamily="34" charset="0"/>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userDrawn="1"/>
        </p:nvPicPr>
        <p:blipFill>
          <a:blip r:embed="rId3"/>
          <a:stretch>
            <a:fillRect/>
          </a:stretch>
        </p:blipFill>
        <p:spPr>
          <a:xfrm>
            <a:off x="413129" y="456244"/>
            <a:ext cx="1088136"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751671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5135" y="1444753"/>
            <a:ext cx="5507832" cy="4203944"/>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241493" y="1444753"/>
            <a:ext cx="5504688" cy="4203944"/>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2605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65135" y="1444752"/>
            <a:ext cx="5507832"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65135" y="2275467"/>
            <a:ext cx="5507832" cy="3373229"/>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41493" y="1444752"/>
            <a:ext cx="5504688"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1493" y="2275467"/>
            <a:ext cx="5504688" cy="3373229"/>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08993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425236" cy="535531"/>
          </a:xfrm>
        </p:spPr>
        <p:txBody>
          <a:bodyPr/>
          <a:lstStyle>
            <a:lvl1pPr>
              <a:lnSpc>
                <a:spcPct val="90000"/>
              </a:lnSpc>
              <a:defRPr sz="3200" baseline="0"/>
            </a:lvl1pPr>
          </a:lstStyle>
          <a:p>
            <a:r>
              <a:rPr lang="en-US"/>
              <a:t>Click to edit Master title style</a:t>
            </a:r>
            <a:endParaRPr lang="en-US" dirty="0"/>
          </a:p>
        </p:txBody>
      </p:sp>
    </p:spTree>
    <p:extLst>
      <p:ext uri="{BB962C8B-B14F-4D97-AF65-F5344CB8AC3E}">
        <p14:creationId xmlns:p14="http://schemas.microsoft.com/office/powerpoint/2010/main" val="298758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Side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57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endParaRPr lang="en-US" dirty="0"/>
          </a:p>
        </p:txBody>
      </p:sp>
      <p:sp>
        <p:nvSpPr>
          <p:cNvPr id="3" name="Text Placeholder 2"/>
          <p:cNvSpPr>
            <a:spLocks noGrp="1"/>
          </p:cNvSpPr>
          <p:nvPr>
            <p:ph type="body" idx="1"/>
          </p:nvPr>
        </p:nvSpPr>
        <p:spPr>
          <a:xfrm>
            <a:off x="536696" y="1387602"/>
            <a:ext cx="5486400"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696" y="2208792"/>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384682" y="1387602"/>
            <a:ext cx="5486400"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84682" y="2213184"/>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86100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endParaRPr lang="en-US" dirty="0"/>
          </a:p>
        </p:txBody>
      </p:sp>
      <p:sp>
        <p:nvSpPr>
          <p:cNvPr id="3" name="Text Placeholder 2"/>
          <p:cNvSpPr>
            <a:spLocks noGrp="1"/>
          </p:cNvSpPr>
          <p:nvPr>
            <p:ph type="body" idx="1"/>
          </p:nvPr>
        </p:nvSpPr>
        <p:spPr>
          <a:xfrm>
            <a:off x="536696" y="1387602"/>
            <a:ext cx="3610478"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6696" y="2208792"/>
            <a:ext cx="3610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393659"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393659"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2"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2"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990490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768" y="274320"/>
            <a:ext cx="11430000"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1614" y="1650029"/>
            <a:ext cx="11419468"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91" y="6616607"/>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9" name="Picture 8">
            <a:extLst>
              <a:ext uri="{FF2B5EF4-FFF2-40B4-BE49-F238E27FC236}">
                <a16:creationId xmlns:a16="http://schemas.microsoft.com/office/drawing/2014/main" id="{49AC3F58-DA01-43AC-9BFD-B0FCF242EE72}"/>
              </a:ext>
            </a:extLst>
          </p:cNvPr>
          <p:cNvPicPr>
            <a:picLocks noChangeAspect="1"/>
          </p:cNvPicPr>
          <p:nvPr userDrawn="1"/>
        </p:nvPicPr>
        <p:blipFill>
          <a:blip r:embed="rId21"/>
          <a:stretch>
            <a:fillRect/>
          </a:stretch>
        </p:blipFill>
        <p:spPr>
          <a:xfrm>
            <a:off x="413129" y="6477000"/>
            <a:ext cx="1088136" cy="261860"/>
          </a:xfrm>
          <a:prstGeom prst="rect">
            <a:avLst/>
          </a:prstGeom>
        </p:spPr>
      </p:pic>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ORNL Visual Analytics &amp; VISTA Lab Overview</a:t>
            </a:r>
          </a:p>
        </p:txBody>
      </p:sp>
    </p:spTree>
    <p:extLst>
      <p:ext uri="{BB962C8B-B14F-4D97-AF65-F5344CB8AC3E}">
        <p14:creationId xmlns:p14="http://schemas.microsoft.com/office/powerpoint/2010/main" val="2725756759"/>
      </p:ext>
    </p:extLst>
  </p:cSld>
  <p:clrMap bg1="lt1" tx1="dk1" bg2="lt2" tx2="dk2" accent1="accent1" accent2="accent2" accent3="accent3" accent4="accent4" accent5="accent5" accent6="accent6" hlink="hlink" folHlink="folHlink"/>
  <p:sldLayoutIdLst>
    <p:sldLayoutId id="2147483671" r:id="rId1"/>
    <p:sldLayoutId id="2147483732" r:id="rId2"/>
    <p:sldLayoutId id="2147483716" r:id="rId3"/>
    <p:sldLayoutId id="2147483663" r:id="rId4"/>
    <p:sldLayoutId id="2147483758" r:id="rId5"/>
    <p:sldLayoutId id="2147483736" r:id="rId6"/>
    <p:sldLayoutId id="2147483759" r:id="rId7"/>
    <p:sldLayoutId id="2147483685" r:id="rId8"/>
    <p:sldLayoutId id="2147483757" r:id="rId9"/>
    <p:sldLayoutId id="2147483667" r:id="rId10"/>
    <p:sldLayoutId id="2147483725" r:id="rId11"/>
    <p:sldLayoutId id="2147483756" r:id="rId12"/>
    <p:sldLayoutId id="2147483678" r:id="rId13"/>
    <p:sldLayoutId id="2147483760" r:id="rId14"/>
    <p:sldLayoutId id="2147483761" r:id="rId15"/>
    <p:sldLayoutId id="2147483762" r:id="rId16"/>
    <p:sldLayoutId id="2147483763" r:id="rId17"/>
    <p:sldLayoutId id="2147483764" r:id="rId18"/>
    <p:sldLayoutId id="2147483765" r:id="rId19"/>
  </p:sldLayoutIdLst>
  <p:txStyles>
    <p:titleStyle>
      <a:lvl1pPr algn="l" rtl="0" eaLnBrk="1" fontAlgn="base" hangingPunct="1">
        <a:lnSpc>
          <a:spcPct val="90000"/>
        </a:lnSpc>
        <a:spcBef>
          <a:spcPct val="0"/>
        </a:spcBef>
        <a:spcAft>
          <a:spcPct val="0"/>
        </a:spcAft>
        <a:defRPr sz="3200" b="1"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8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tiff"/><Relationship Id="rId7" Type="http://schemas.openxmlformats.org/officeDocument/2006/relationships/image" Target="../media/image23.png"/><Relationship Id="rId12" Type="http://schemas.openxmlformats.org/officeDocument/2006/relationships/image" Target="../media/image28.tiff"/><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tiff"/><Relationship Id="rId4" Type="http://schemas.openxmlformats.org/officeDocument/2006/relationships/image" Target="../media/image20.tiff"/><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5.JPG"/><Relationship Id="rId5" Type="http://schemas.openxmlformats.org/officeDocument/2006/relationships/image" Target="../media/image64.png"/><Relationship Id="rId4" Type="http://schemas.openxmlformats.org/officeDocument/2006/relationships/image" Target="../media/image63.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orise.orau.gov/ornl/" TargetMode="External"/><Relationship Id="rId2" Type="http://schemas.openxmlformats.org/officeDocument/2006/relationships/hyperlink" Target="https://www.ornl.gov/division/csmd"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7.jpg"/><Relationship Id="rId7" Type="http://schemas.openxmlformats.org/officeDocument/2006/relationships/image" Target="../media/image70.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9.jpg"/><Relationship Id="rId5" Type="http://schemas.openxmlformats.org/officeDocument/2006/relationships/image" Target="../media/image64.png"/><Relationship Id="rId4" Type="http://schemas.openxmlformats.org/officeDocument/2006/relationships/image" Target="../media/image6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7.tiff"/><Relationship Id="rId5" Type="http://schemas.microsoft.com/office/2007/relationships/hdphoto" Target="../media/hdphoto1.wdp"/><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D103-2D56-2740-A6AB-AA97C98C8742}"/>
              </a:ext>
            </a:extLst>
          </p:cNvPr>
          <p:cNvSpPr>
            <a:spLocks noGrp="1"/>
          </p:cNvSpPr>
          <p:nvPr>
            <p:ph type="ctrTitle"/>
          </p:nvPr>
        </p:nvSpPr>
        <p:spPr>
          <a:xfrm>
            <a:off x="428736" y="1388962"/>
            <a:ext cx="8678194" cy="1200329"/>
          </a:xfrm>
        </p:spPr>
        <p:txBody>
          <a:bodyPr/>
          <a:lstStyle/>
          <a:p>
            <a:r>
              <a:rPr lang="en-US" sz="4000" b="1" dirty="0"/>
              <a:t>ORNL Visual Analytics Research</a:t>
            </a:r>
            <a:br>
              <a:rPr lang="en-US" sz="4000" b="1" dirty="0"/>
            </a:br>
            <a:r>
              <a:rPr lang="en-US" sz="4000" b="1" dirty="0"/>
              <a:t>&amp; the ORNL VISTA Center</a:t>
            </a:r>
          </a:p>
        </p:txBody>
      </p:sp>
      <p:sp>
        <p:nvSpPr>
          <p:cNvPr id="3" name="Subtitle 2">
            <a:extLst>
              <a:ext uri="{FF2B5EF4-FFF2-40B4-BE49-F238E27FC236}">
                <a16:creationId xmlns:a16="http://schemas.microsoft.com/office/drawing/2014/main" id="{9371BDCE-69E9-D047-B745-2CAFB6BD2F79}"/>
              </a:ext>
            </a:extLst>
          </p:cNvPr>
          <p:cNvSpPr>
            <a:spLocks noGrp="1"/>
          </p:cNvSpPr>
          <p:nvPr>
            <p:ph type="subTitle" idx="1"/>
          </p:nvPr>
        </p:nvSpPr>
        <p:spPr>
          <a:xfrm>
            <a:off x="447481" y="3013455"/>
            <a:ext cx="5893684" cy="2028101"/>
          </a:xfrm>
        </p:spPr>
        <p:txBody>
          <a:bodyPr/>
          <a:lstStyle/>
          <a:p>
            <a:r>
              <a:rPr lang="en-US" b="1" dirty="0"/>
              <a:t>Chad A. Steed</a:t>
            </a:r>
          </a:p>
          <a:p>
            <a:r>
              <a:rPr lang="en-US" b="1" dirty="0"/>
              <a:t>Senior Research Staff &amp; VISTA Lab Director</a:t>
            </a:r>
          </a:p>
          <a:p>
            <a:r>
              <a:rPr lang="en-US" b="1" dirty="0"/>
              <a:t>Computer Science and Mathematics Division</a:t>
            </a:r>
          </a:p>
          <a:p>
            <a:r>
              <a:rPr lang="en-US" b="1" dirty="0" err="1"/>
              <a:t>steedca@ornl.gov</a:t>
            </a:r>
            <a:r>
              <a:rPr lang="en-US" b="1" dirty="0"/>
              <a:t> | http://</a:t>
            </a:r>
            <a:r>
              <a:rPr lang="en-US" b="1" dirty="0" err="1"/>
              <a:t>csteed.com</a:t>
            </a:r>
            <a:endParaRPr lang="en-US" b="1" dirty="0"/>
          </a:p>
          <a:p>
            <a:endParaRPr lang="en-US" b="1" dirty="0"/>
          </a:p>
        </p:txBody>
      </p:sp>
      <p:grpSp>
        <p:nvGrpSpPr>
          <p:cNvPr id="7" name="Group 6">
            <a:extLst>
              <a:ext uri="{FF2B5EF4-FFF2-40B4-BE49-F238E27FC236}">
                <a16:creationId xmlns:a16="http://schemas.microsoft.com/office/drawing/2014/main" id="{D84729E1-0F53-5645-9776-99042215B5BB}"/>
              </a:ext>
            </a:extLst>
          </p:cNvPr>
          <p:cNvGrpSpPr/>
          <p:nvPr/>
        </p:nvGrpSpPr>
        <p:grpSpPr>
          <a:xfrm>
            <a:off x="6669636" y="3013455"/>
            <a:ext cx="4432371" cy="1640862"/>
            <a:chOff x="6769028" y="2860204"/>
            <a:chExt cx="4432371" cy="1640862"/>
          </a:xfrm>
        </p:grpSpPr>
        <p:sp>
          <p:nvSpPr>
            <p:cNvPr id="4" name="Rounded Rectangle 3">
              <a:extLst>
                <a:ext uri="{FF2B5EF4-FFF2-40B4-BE49-F238E27FC236}">
                  <a16:creationId xmlns:a16="http://schemas.microsoft.com/office/drawing/2014/main" id="{478CF61E-5005-A74F-8390-D2827655094F}"/>
                </a:ext>
              </a:extLst>
            </p:cNvPr>
            <p:cNvSpPr/>
            <p:nvPr/>
          </p:nvSpPr>
          <p:spPr>
            <a:xfrm>
              <a:off x="6769028" y="2988054"/>
              <a:ext cx="4432371" cy="1385163"/>
            </a:xfrm>
            <a:prstGeom prst="roundRect">
              <a:avLst>
                <a:gd name="adj" fmla="val 5556"/>
              </a:avLst>
            </a:prstGeom>
            <a:solidFill>
              <a:schemeClr val="bg1">
                <a:alpha val="82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pic>
          <p:nvPicPr>
            <p:cNvPr id="5" name="Picture 4">
              <a:extLst>
                <a:ext uri="{FF2B5EF4-FFF2-40B4-BE49-F238E27FC236}">
                  <a16:creationId xmlns:a16="http://schemas.microsoft.com/office/drawing/2014/main" id="{12FB15A7-A0F9-FE4E-966A-F5C5B11E6575}"/>
                </a:ext>
              </a:extLst>
            </p:cNvPr>
            <p:cNvPicPr>
              <a:picLocks noChangeAspect="1"/>
            </p:cNvPicPr>
            <p:nvPr/>
          </p:nvPicPr>
          <p:blipFill>
            <a:blip r:embed="rId2"/>
            <a:stretch>
              <a:fillRect/>
            </a:stretch>
          </p:blipFill>
          <p:spPr>
            <a:xfrm>
              <a:off x="6769028" y="2860204"/>
              <a:ext cx="4432371" cy="1640862"/>
            </a:xfrm>
            <a:prstGeom prst="rect">
              <a:avLst/>
            </a:prstGeom>
          </p:spPr>
        </p:pic>
      </p:grpSp>
    </p:spTree>
    <p:extLst>
      <p:ext uri="{BB962C8B-B14F-4D97-AF65-F5344CB8AC3E}">
        <p14:creationId xmlns:p14="http://schemas.microsoft.com/office/powerpoint/2010/main" val="3394517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8424889" y="2361888"/>
            <a:ext cx="3581615" cy="4109325"/>
          </a:xfrm>
          <a:prstGeom prst="roundRect">
            <a:avLst>
              <a:gd name="adj" fmla="val 4712"/>
            </a:avLst>
          </a:prstGeom>
          <a:solidFill>
            <a:schemeClr val="bg1">
              <a:lumMod val="85000"/>
            </a:schemeClr>
          </a:solidFill>
          <a:ln w="19050">
            <a:solidFill>
              <a:schemeClr val="tx1">
                <a:lumMod val="50000"/>
                <a:lumOff val="5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26" name="Picture 25"/>
          <p:cNvPicPr>
            <a:picLocks noChangeAspect="1"/>
          </p:cNvPicPr>
          <p:nvPr/>
        </p:nvPicPr>
        <p:blipFill>
          <a:blip r:embed="rId3"/>
          <a:stretch>
            <a:fillRect/>
          </a:stretch>
        </p:blipFill>
        <p:spPr>
          <a:xfrm>
            <a:off x="311771" y="2255428"/>
            <a:ext cx="2301000" cy="1778345"/>
          </a:xfrm>
          <a:prstGeom prst="rect">
            <a:avLst/>
          </a:prstGeom>
          <a:ln>
            <a:solidFill>
              <a:schemeClr val="tx1">
                <a:lumMod val="50000"/>
                <a:lumOff val="50000"/>
              </a:schemeClr>
            </a:solidFill>
          </a:ln>
        </p:spPr>
      </p:pic>
      <p:sp>
        <p:nvSpPr>
          <p:cNvPr id="27" name="TextBox 26"/>
          <p:cNvSpPr txBox="1"/>
          <p:nvPr/>
        </p:nvSpPr>
        <p:spPr>
          <a:xfrm>
            <a:off x="269477" y="1277994"/>
            <a:ext cx="2385588" cy="784830"/>
          </a:xfrm>
          <a:prstGeom prst="rect">
            <a:avLst/>
          </a:prstGeom>
          <a:noFill/>
        </p:spPr>
        <p:txBody>
          <a:bodyPr wrap="none" rtlCol="0">
            <a:spAutoFit/>
          </a:bodyPr>
          <a:lstStyle/>
          <a:p>
            <a:pPr algn="ctr">
              <a:lnSpc>
                <a:spcPct val="90000"/>
              </a:lnSpc>
            </a:pPr>
            <a:r>
              <a:rPr lang="en-US" b="1" dirty="0">
                <a:solidFill>
                  <a:schemeClr val="tx1">
                    <a:lumMod val="75000"/>
                    <a:lumOff val="25000"/>
                  </a:schemeClr>
                </a:solidFill>
                <a:latin typeface="Avenir Next" charset="0"/>
                <a:ea typeface="Avenir Next" charset="0"/>
                <a:cs typeface="Avenir Next" charset="0"/>
              </a:rPr>
              <a:t>Domain Experts</a:t>
            </a:r>
          </a:p>
          <a:p>
            <a:pPr algn="ctr">
              <a:lnSpc>
                <a:spcPct val="90000"/>
              </a:lnSpc>
            </a:pPr>
            <a:r>
              <a:rPr lang="en-US" sz="1600" dirty="0">
                <a:solidFill>
                  <a:schemeClr val="tx1">
                    <a:lumMod val="75000"/>
                    <a:lumOff val="25000"/>
                  </a:schemeClr>
                </a:solidFill>
                <a:latin typeface="Avenir Next" charset="0"/>
                <a:ea typeface="Avenir Next" charset="0"/>
                <a:cs typeface="Avenir Next" charset="0"/>
              </a:rPr>
              <a:t>Dr. Ryan </a:t>
            </a:r>
            <a:r>
              <a:rPr lang="en-US" sz="1600" dirty="0" err="1">
                <a:solidFill>
                  <a:schemeClr val="tx1">
                    <a:lumMod val="75000"/>
                    <a:lumOff val="25000"/>
                  </a:schemeClr>
                </a:solidFill>
                <a:latin typeface="Avenir Next" charset="0"/>
                <a:ea typeface="Avenir Next" charset="0"/>
                <a:cs typeface="Avenir Next" charset="0"/>
              </a:rPr>
              <a:t>Dehoff</a:t>
            </a:r>
            <a:endParaRPr lang="en-US" sz="1600" dirty="0">
              <a:solidFill>
                <a:schemeClr val="tx1">
                  <a:lumMod val="75000"/>
                  <a:lumOff val="25000"/>
                </a:schemeClr>
              </a:solidFill>
              <a:latin typeface="Avenir Next" charset="0"/>
              <a:ea typeface="Avenir Next" charset="0"/>
              <a:cs typeface="Avenir Next" charset="0"/>
            </a:endParaRPr>
          </a:p>
          <a:p>
            <a:pPr algn="ctr">
              <a:lnSpc>
                <a:spcPct val="90000"/>
              </a:lnSpc>
            </a:pPr>
            <a:r>
              <a:rPr lang="en-US" sz="1600" dirty="0">
                <a:solidFill>
                  <a:schemeClr val="tx1">
                    <a:lumMod val="75000"/>
                    <a:lumOff val="25000"/>
                  </a:schemeClr>
                </a:solidFill>
                <a:latin typeface="Avenir Next" charset="0"/>
                <a:ea typeface="Avenir Next" charset="0"/>
                <a:cs typeface="Avenir Next" charset="0"/>
              </a:rPr>
              <a:t>Additive Manufacturing</a:t>
            </a:r>
          </a:p>
        </p:txBody>
      </p:sp>
      <p:pic>
        <p:nvPicPr>
          <p:cNvPr id="28" name="Picture 27"/>
          <p:cNvPicPr>
            <a:picLocks noChangeAspect="1"/>
          </p:cNvPicPr>
          <p:nvPr/>
        </p:nvPicPr>
        <p:blipFill>
          <a:blip r:embed="rId4"/>
          <a:stretch>
            <a:fillRect/>
          </a:stretch>
        </p:blipFill>
        <p:spPr>
          <a:xfrm>
            <a:off x="3241020" y="2126730"/>
            <a:ext cx="2085050" cy="2036105"/>
          </a:xfrm>
          <a:prstGeom prst="rect">
            <a:avLst/>
          </a:prstGeom>
        </p:spPr>
      </p:pic>
      <p:sp>
        <p:nvSpPr>
          <p:cNvPr id="29" name="TextBox 28"/>
          <p:cNvSpPr txBox="1"/>
          <p:nvPr/>
        </p:nvSpPr>
        <p:spPr>
          <a:xfrm>
            <a:off x="3110370" y="1272360"/>
            <a:ext cx="2346347" cy="563231"/>
          </a:xfrm>
          <a:prstGeom prst="rect">
            <a:avLst/>
          </a:prstGeom>
          <a:noFill/>
        </p:spPr>
        <p:txBody>
          <a:bodyPr wrap="none" rtlCol="0">
            <a:spAutoFit/>
          </a:bodyPr>
          <a:lstStyle/>
          <a:p>
            <a:pPr algn="ctr">
              <a:lnSpc>
                <a:spcPct val="90000"/>
              </a:lnSpc>
            </a:pPr>
            <a:r>
              <a:rPr lang="en-US" b="1" dirty="0">
                <a:solidFill>
                  <a:schemeClr val="tx1">
                    <a:lumMod val="75000"/>
                    <a:lumOff val="25000"/>
                  </a:schemeClr>
                </a:solidFill>
                <a:latin typeface="Avenir Next" charset="0"/>
                <a:ea typeface="Avenir Next" charset="0"/>
                <a:cs typeface="Avenir Next" charset="0"/>
              </a:rPr>
              <a:t>Scientific Domains</a:t>
            </a:r>
          </a:p>
          <a:p>
            <a:pPr algn="ctr">
              <a:lnSpc>
                <a:spcPct val="90000"/>
              </a:lnSpc>
            </a:pPr>
            <a:r>
              <a:rPr lang="en-US" sz="1600" dirty="0">
                <a:solidFill>
                  <a:schemeClr val="tx1">
                    <a:lumMod val="75000"/>
                    <a:lumOff val="25000"/>
                  </a:schemeClr>
                </a:solidFill>
                <a:latin typeface="Avenir Next" charset="0"/>
                <a:ea typeface="Avenir Next" charset="0"/>
                <a:cs typeface="Avenir Next" charset="0"/>
              </a:rPr>
              <a:t>Large-scale 3D Printing</a:t>
            </a:r>
          </a:p>
        </p:txBody>
      </p:sp>
      <p:sp>
        <p:nvSpPr>
          <p:cNvPr id="30" name="TextBox 29"/>
          <p:cNvSpPr txBox="1"/>
          <p:nvPr/>
        </p:nvSpPr>
        <p:spPr>
          <a:xfrm>
            <a:off x="5660854" y="1272359"/>
            <a:ext cx="2439642" cy="563231"/>
          </a:xfrm>
          <a:prstGeom prst="rect">
            <a:avLst/>
          </a:prstGeom>
          <a:noFill/>
        </p:spPr>
        <p:txBody>
          <a:bodyPr wrap="none" rtlCol="0">
            <a:spAutoFit/>
          </a:bodyPr>
          <a:lstStyle/>
          <a:p>
            <a:pPr algn="ctr">
              <a:lnSpc>
                <a:spcPct val="90000"/>
              </a:lnSpc>
            </a:pPr>
            <a:r>
              <a:rPr lang="en-US" b="1" dirty="0">
                <a:solidFill>
                  <a:schemeClr val="tx1">
                    <a:lumMod val="75000"/>
                    <a:lumOff val="25000"/>
                  </a:schemeClr>
                </a:solidFill>
                <a:latin typeface="Avenir Next" charset="0"/>
                <a:ea typeface="Avenir Next" charset="0"/>
                <a:cs typeface="Avenir Next" charset="0"/>
              </a:rPr>
              <a:t>Real-world Data</a:t>
            </a:r>
          </a:p>
          <a:p>
            <a:pPr algn="ctr">
              <a:lnSpc>
                <a:spcPct val="90000"/>
              </a:lnSpc>
            </a:pPr>
            <a:r>
              <a:rPr lang="en-US" sz="1600" dirty="0">
                <a:solidFill>
                  <a:schemeClr val="tx1">
                    <a:lumMod val="75000"/>
                    <a:lumOff val="25000"/>
                  </a:schemeClr>
                </a:solidFill>
                <a:latin typeface="Avenir Next" charset="0"/>
                <a:ea typeface="Avenir Next" charset="0"/>
                <a:cs typeface="Avenir Next" charset="0"/>
              </a:rPr>
              <a:t>Large, Complex, Unique</a:t>
            </a:r>
          </a:p>
        </p:txBody>
      </p:sp>
      <p:sp>
        <p:nvSpPr>
          <p:cNvPr id="31" name="TextBox 30"/>
          <p:cNvSpPr txBox="1"/>
          <p:nvPr/>
        </p:nvSpPr>
        <p:spPr>
          <a:xfrm>
            <a:off x="8937370" y="1272359"/>
            <a:ext cx="2554034" cy="1089529"/>
          </a:xfrm>
          <a:prstGeom prst="rect">
            <a:avLst/>
          </a:prstGeom>
          <a:noFill/>
        </p:spPr>
        <p:txBody>
          <a:bodyPr wrap="none" rtlCol="0">
            <a:spAutoFit/>
          </a:bodyPr>
          <a:lstStyle/>
          <a:p>
            <a:pPr algn="ctr">
              <a:lnSpc>
                <a:spcPct val="90000"/>
              </a:lnSpc>
            </a:pPr>
            <a:r>
              <a:rPr lang="en-US" b="1" dirty="0">
                <a:solidFill>
                  <a:schemeClr val="tx1">
                    <a:lumMod val="75000"/>
                    <a:lumOff val="25000"/>
                  </a:schemeClr>
                </a:solidFill>
                <a:latin typeface="Avenir Next" charset="0"/>
                <a:ea typeface="Avenir Next" charset="0"/>
                <a:cs typeface="Avenir Next" charset="0"/>
              </a:rPr>
              <a:t>Results / Artifacts</a:t>
            </a:r>
          </a:p>
          <a:p>
            <a:pPr algn="ctr">
              <a:lnSpc>
                <a:spcPct val="90000"/>
              </a:lnSpc>
            </a:pPr>
            <a:r>
              <a:rPr lang="en-US" dirty="0">
                <a:solidFill>
                  <a:schemeClr val="tx1">
                    <a:lumMod val="75000"/>
                    <a:lumOff val="25000"/>
                  </a:schemeClr>
                </a:solidFill>
                <a:latin typeface="Avenir Next" charset="0"/>
                <a:ea typeface="Avenir Next" charset="0"/>
                <a:cs typeface="Avenir Next" charset="0"/>
              </a:rPr>
              <a:t>Tools, Techniques,</a:t>
            </a:r>
          </a:p>
          <a:p>
            <a:pPr algn="ctr">
              <a:lnSpc>
                <a:spcPct val="90000"/>
              </a:lnSpc>
            </a:pPr>
            <a:r>
              <a:rPr lang="en-US" dirty="0">
                <a:solidFill>
                  <a:schemeClr val="tx1">
                    <a:lumMod val="75000"/>
                    <a:lumOff val="25000"/>
                  </a:schemeClr>
                </a:solidFill>
                <a:latin typeface="Avenir Next" charset="0"/>
                <a:ea typeface="Avenir Next" charset="0"/>
                <a:cs typeface="Avenir Next" charset="0"/>
              </a:rPr>
              <a:t>Publications, Patents,</a:t>
            </a:r>
          </a:p>
          <a:p>
            <a:pPr algn="ctr">
              <a:lnSpc>
                <a:spcPct val="90000"/>
              </a:lnSpc>
            </a:pPr>
            <a:r>
              <a:rPr lang="en-US" dirty="0">
                <a:solidFill>
                  <a:schemeClr val="tx1">
                    <a:lumMod val="75000"/>
                    <a:lumOff val="25000"/>
                  </a:schemeClr>
                </a:solidFill>
                <a:latin typeface="Avenir Next" charset="0"/>
                <a:ea typeface="Avenir Next" charset="0"/>
                <a:cs typeface="Avenir Next" charset="0"/>
              </a:rPr>
              <a:t>Open Source Software</a:t>
            </a:r>
          </a:p>
        </p:txBody>
      </p:sp>
      <p:pic>
        <p:nvPicPr>
          <p:cNvPr id="32" name="Picture 31"/>
          <p:cNvPicPr>
            <a:picLocks noChangeAspect="1"/>
          </p:cNvPicPr>
          <p:nvPr/>
        </p:nvPicPr>
        <p:blipFill>
          <a:blip r:embed="rId5"/>
          <a:stretch>
            <a:fillRect/>
          </a:stretch>
        </p:blipFill>
        <p:spPr>
          <a:xfrm>
            <a:off x="1662777" y="5050340"/>
            <a:ext cx="3663293" cy="1420873"/>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6370" y="5050340"/>
            <a:ext cx="2128610" cy="1562815"/>
          </a:xfrm>
          <a:prstGeom prst="rect">
            <a:avLst/>
          </a:prstGeom>
          <a:ln>
            <a:solidFill>
              <a:schemeClr val="tx1">
                <a:lumMod val="50000"/>
                <a:lumOff val="50000"/>
              </a:schemeClr>
            </a:solidFill>
          </a:ln>
        </p:spPr>
      </p:pic>
      <p:pic>
        <p:nvPicPr>
          <p:cNvPr id="34" name="Picture 33"/>
          <p:cNvPicPr>
            <a:picLocks noChangeAspect="1"/>
          </p:cNvPicPr>
          <p:nvPr/>
        </p:nvPicPr>
        <p:blipFill>
          <a:blip r:embed="rId7"/>
          <a:stretch>
            <a:fillRect/>
          </a:stretch>
        </p:blipFill>
        <p:spPr>
          <a:xfrm>
            <a:off x="6169399" y="2436388"/>
            <a:ext cx="1422555" cy="1416423"/>
          </a:xfrm>
          <a:prstGeom prst="rect">
            <a:avLst/>
          </a:prstGeom>
        </p:spPr>
      </p:pic>
      <p:pic>
        <p:nvPicPr>
          <p:cNvPr id="35" name="Picture 34"/>
          <p:cNvPicPr>
            <a:picLocks noChangeAspect="1"/>
          </p:cNvPicPr>
          <p:nvPr/>
        </p:nvPicPr>
        <p:blipFill>
          <a:blip r:embed="rId8"/>
          <a:stretch>
            <a:fillRect/>
          </a:stretch>
        </p:blipFill>
        <p:spPr>
          <a:xfrm>
            <a:off x="8494523" y="3996263"/>
            <a:ext cx="3439728" cy="865882"/>
          </a:xfrm>
          <a:prstGeom prst="rect">
            <a:avLst/>
          </a:prstGeom>
        </p:spPr>
      </p:pic>
      <p:pic>
        <p:nvPicPr>
          <p:cNvPr id="36" name="Picture 35"/>
          <p:cNvPicPr>
            <a:picLocks noChangeAspect="1"/>
          </p:cNvPicPr>
          <p:nvPr/>
        </p:nvPicPr>
        <p:blipFill>
          <a:blip r:embed="rId9"/>
          <a:stretch>
            <a:fillRect/>
          </a:stretch>
        </p:blipFill>
        <p:spPr>
          <a:xfrm>
            <a:off x="8494523" y="5130832"/>
            <a:ext cx="3439728" cy="1126744"/>
          </a:xfrm>
          <a:prstGeom prst="rect">
            <a:avLst/>
          </a:prstGeom>
        </p:spPr>
      </p:pic>
      <p:grpSp>
        <p:nvGrpSpPr>
          <p:cNvPr id="37" name="Group 36"/>
          <p:cNvGrpSpPr/>
          <p:nvPr/>
        </p:nvGrpSpPr>
        <p:grpSpPr>
          <a:xfrm>
            <a:off x="8494523" y="2490643"/>
            <a:ext cx="3439728" cy="1327367"/>
            <a:chOff x="8562255" y="2140436"/>
            <a:chExt cx="3439728" cy="1327367"/>
          </a:xfrm>
        </p:grpSpPr>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15190" y="2140436"/>
              <a:ext cx="1386793" cy="1327367"/>
            </a:xfrm>
            <a:prstGeom prst="rect">
              <a:avLst/>
            </a:prstGeom>
          </p:spPr>
        </p:pic>
        <p:pic>
          <p:nvPicPr>
            <p:cNvPr id="39" name="Picture 38"/>
            <p:cNvPicPr>
              <a:picLocks noChangeAspect="1"/>
            </p:cNvPicPr>
            <p:nvPr/>
          </p:nvPicPr>
          <p:blipFill>
            <a:blip r:embed="rId11"/>
            <a:stretch>
              <a:fillRect/>
            </a:stretch>
          </p:blipFill>
          <p:spPr>
            <a:xfrm>
              <a:off x="8562255" y="2162238"/>
              <a:ext cx="1928919" cy="1283763"/>
            </a:xfrm>
            <a:prstGeom prst="rect">
              <a:avLst/>
            </a:prstGeom>
          </p:spPr>
        </p:pic>
      </p:grpSp>
      <p:pic>
        <p:nvPicPr>
          <p:cNvPr id="40" name="Picture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16179" y="3503202"/>
            <a:ext cx="1396416" cy="18520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Right Arrow 40"/>
          <p:cNvSpPr/>
          <p:nvPr/>
        </p:nvSpPr>
        <p:spPr>
          <a:xfrm>
            <a:off x="2681367" y="2723103"/>
            <a:ext cx="754205" cy="661249"/>
          </a:xfrm>
          <a:prstGeom prst="rightArrow">
            <a:avLst/>
          </a:prstGeom>
          <a:solidFill>
            <a:schemeClr val="tx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2" name="Right Arrow 41"/>
          <p:cNvSpPr/>
          <p:nvPr/>
        </p:nvSpPr>
        <p:spPr>
          <a:xfrm>
            <a:off x="5358688" y="2723103"/>
            <a:ext cx="754205" cy="661249"/>
          </a:xfrm>
          <a:prstGeom prst="rightArrow">
            <a:avLst/>
          </a:prstGeom>
          <a:solidFill>
            <a:schemeClr val="tx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3" name="Right Arrow 42"/>
          <p:cNvSpPr/>
          <p:nvPr/>
        </p:nvSpPr>
        <p:spPr>
          <a:xfrm>
            <a:off x="7643475" y="2723103"/>
            <a:ext cx="754205" cy="661249"/>
          </a:xfrm>
          <a:prstGeom prst="rightArrow">
            <a:avLst/>
          </a:prstGeom>
          <a:solidFill>
            <a:schemeClr val="tx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ight Arrow 43"/>
          <p:cNvSpPr/>
          <p:nvPr/>
        </p:nvSpPr>
        <p:spPr>
          <a:xfrm rot="5400000">
            <a:off x="3906442" y="4207530"/>
            <a:ext cx="754205" cy="661249"/>
          </a:xfrm>
          <a:prstGeom prst="rightArrow">
            <a:avLst/>
          </a:prstGeom>
          <a:solidFill>
            <a:schemeClr val="tx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ight Arrow 44"/>
          <p:cNvSpPr/>
          <p:nvPr/>
        </p:nvSpPr>
        <p:spPr>
          <a:xfrm rot="5400000">
            <a:off x="6503573" y="4222637"/>
            <a:ext cx="754205" cy="661249"/>
          </a:xfrm>
          <a:prstGeom prst="rightArrow">
            <a:avLst/>
          </a:prstGeom>
          <a:solidFill>
            <a:schemeClr val="tx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Title 1">
            <a:extLst>
              <a:ext uri="{FF2B5EF4-FFF2-40B4-BE49-F238E27FC236}">
                <a16:creationId xmlns:a16="http://schemas.microsoft.com/office/drawing/2014/main" id="{014164BD-5C2C-B84A-A79E-78EEBDBC4403}"/>
              </a:ext>
            </a:extLst>
          </p:cNvPr>
          <p:cNvSpPr>
            <a:spLocks noGrp="1"/>
          </p:cNvSpPr>
          <p:nvPr>
            <p:ph type="title"/>
          </p:nvPr>
        </p:nvSpPr>
        <p:spPr/>
        <p:txBody>
          <a:bodyPr/>
          <a:lstStyle/>
          <a:p>
            <a:r>
              <a:rPr lang="en-US" b="1" dirty="0"/>
              <a:t>A Typical ORNL Data Visualization Project</a:t>
            </a:r>
          </a:p>
        </p:txBody>
      </p:sp>
    </p:spTree>
    <p:extLst>
      <p:ext uri="{BB962C8B-B14F-4D97-AF65-F5344CB8AC3E}">
        <p14:creationId xmlns:p14="http://schemas.microsoft.com/office/powerpoint/2010/main" val="1961243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39DDC-AA7C-CC49-AD3B-8E18E8700305}"/>
              </a:ext>
            </a:extLst>
          </p:cNvPr>
          <p:cNvSpPr>
            <a:spLocks noGrp="1"/>
          </p:cNvSpPr>
          <p:nvPr>
            <p:ph type="title"/>
          </p:nvPr>
        </p:nvSpPr>
        <p:spPr/>
        <p:txBody>
          <a:bodyPr/>
          <a:lstStyle/>
          <a:p>
            <a:r>
              <a:rPr lang="en-US" dirty="0"/>
              <a:t>Introducing Falcon</a:t>
            </a:r>
          </a:p>
        </p:txBody>
      </p:sp>
      <p:pic>
        <p:nvPicPr>
          <p:cNvPr id="7" name="Picture 6">
            <a:extLst>
              <a:ext uri="{FF2B5EF4-FFF2-40B4-BE49-F238E27FC236}">
                <a16:creationId xmlns:a16="http://schemas.microsoft.com/office/drawing/2014/main" id="{BB5BB24D-C3AC-CE4E-8C14-8C928A3F214C}"/>
              </a:ext>
            </a:extLst>
          </p:cNvPr>
          <p:cNvPicPr>
            <a:picLocks noChangeAspect="1"/>
          </p:cNvPicPr>
          <p:nvPr/>
        </p:nvPicPr>
        <p:blipFill>
          <a:blip r:embed="rId2"/>
          <a:stretch>
            <a:fillRect/>
          </a:stretch>
        </p:blipFill>
        <p:spPr>
          <a:xfrm>
            <a:off x="504376" y="1092773"/>
            <a:ext cx="11183248" cy="4672453"/>
          </a:xfrm>
          <a:prstGeom prst="rect">
            <a:avLst/>
          </a:prstGeom>
        </p:spPr>
      </p:pic>
    </p:spTree>
    <p:extLst>
      <p:ext uri="{BB962C8B-B14F-4D97-AF65-F5344CB8AC3E}">
        <p14:creationId xmlns:p14="http://schemas.microsoft.com/office/powerpoint/2010/main" val="282485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A232-3717-B348-8284-E0ADB18E7010}"/>
              </a:ext>
            </a:extLst>
          </p:cNvPr>
          <p:cNvSpPr>
            <a:spLocks noGrp="1"/>
          </p:cNvSpPr>
          <p:nvPr>
            <p:ph type="title"/>
          </p:nvPr>
        </p:nvSpPr>
        <p:spPr/>
        <p:txBody>
          <a:bodyPr/>
          <a:lstStyle/>
          <a:p>
            <a:r>
              <a:rPr lang="en-US" dirty="0"/>
              <a:t>Data Transformation and Modeling</a:t>
            </a:r>
          </a:p>
        </p:txBody>
      </p:sp>
      <p:sp>
        <p:nvSpPr>
          <p:cNvPr id="5" name="Content Placeholder 4">
            <a:extLst>
              <a:ext uri="{FF2B5EF4-FFF2-40B4-BE49-F238E27FC236}">
                <a16:creationId xmlns:a16="http://schemas.microsoft.com/office/drawing/2014/main" id="{BDFB8457-A588-5A40-9AD6-C939798394A4}"/>
              </a:ext>
            </a:extLst>
          </p:cNvPr>
          <p:cNvSpPr>
            <a:spLocks noGrp="1"/>
          </p:cNvSpPr>
          <p:nvPr>
            <p:ph idx="1"/>
          </p:nvPr>
        </p:nvSpPr>
        <p:spPr>
          <a:xfrm>
            <a:off x="448055" y="1653735"/>
            <a:ext cx="7263036" cy="4047778"/>
          </a:xfrm>
        </p:spPr>
        <p:txBody>
          <a:bodyPr/>
          <a:lstStyle/>
          <a:p>
            <a:r>
              <a:rPr lang="en-US" dirty="0"/>
              <a:t>Log files are read into time-based bins at variable levels of detail</a:t>
            </a:r>
          </a:p>
          <a:p>
            <a:pPr lvl="1"/>
            <a:r>
              <a:rPr lang="en-US" dirty="0"/>
              <a:t>Support drill down / roll up between overviews and detailed visualizations</a:t>
            </a:r>
          </a:p>
          <a:p>
            <a:r>
              <a:rPr lang="en-US" dirty="0"/>
              <a:t>Statistical summaries derived from raw data</a:t>
            </a:r>
          </a:p>
          <a:p>
            <a:r>
              <a:rPr lang="en-US" dirty="0"/>
              <a:t>Only read variable data into memory if requested</a:t>
            </a:r>
          </a:p>
          <a:p>
            <a:r>
              <a:rPr lang="en-US" dirty="0"/>
              <a:t>CSV import or custom reader available</a:t>
            </a:r>
          </a:p>
        </p:txBody>
      </p:sp>
      <p:pic>
        <p:nvPicPr>
          <p:cNvPr id="3" name="Picture 2">
            <a:extLst>
              <a:ext uri="{FF2B5EF4-FFF2-40B4-BE49-F238E27FC236}">
                <a16:creationId xmlns:a16="http://schemas.microsoft.com/office/drawing/2014/main" id="{3859DA10-37F2-E444-8D04-2535AF6E3E22}"/>
              </a:ext>
            </a:extLst>
          </p:cNvPr>
          <p:cNvPicPr>
            <a:picLocks noChangeAspect="1"/>
          </p:cNvPicPr>
          <p:nvPr/>
        </p:nvPicPr>
        <p:blipFill>
          <a:blip r:embed="rId2"/>
          <a:stretch>
            <a:fillRect/>
          </a:stretch>
        </p:blipFill>
        <p:spPr>
          <a:xfrm>
            <a:off x="7711091" y="1164010"/>
            <a:ext cx="3996042" cy="3450135"/>
          </a:xfrm>
          <a:prstGeom prst="rect">
            <a:avLst/>
          </a:prstGeom>
          <a:effectLst>
            <a:outerShdw blurRad="50800" dist="38100" dir="5400000" algn="t" rotWithShape="0">
              <a:prstClr val="black">
                <a:alpha val="40000"/>
              </a:prstClr>
            </a:outerShdw>
          </a:effectLst>
        </p:spPr>
      </p:pic>
      <p:pic>
        <p:nvPicPr>
          <p:cNvPr id="4" name="Picture 3">
            <a:extLst>
              <a:ext uri="{FF2B5EF4-FFF2-40B4-BE49-F238E27FC236}">
                <a16:creationId xmlns:a16="http://schemas.microsoft.com/office/drawing/2014/main" id="{54351BCD-1271-7C4E-BD70-DFF6923FC9E3}"/>
              </a:ext>
            </a:extLst>
          </p:cNvPr>
          <p:cNvPicPr>
            <a:picLocks noChangeAspect="1"/>
          </p:cNvPicPr>
          <p:nvPr/>
        </p:nvPicPr>
        <p:blipFill>
          <a:blip r:embed="rId3"/>
          <a:stretch>
            <a:fillRect/>
          </a:stretch>
        </p:blipFill>
        <p:spPr>
          <a:xfrm>
            <a:off x="8387063" y="3506820"/>
            <a:ext cx="2644098" cy="266459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785117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20BCE-AC93-F841-839F-69EDB9DD2FFB}"/>
              </a:ext>
            </a:extLst>
          </p:cNvPr>
          <p:cNvSpPr>
            <a:spLocks noGrp="1"/>
          </p:cNvSpPr>
          <p:nvPr>
            <p:ph type="title"/>
          </p:nvPr>
        </p:nvSpPr>
        <p:spPr/>
        <p:txBody>
          <a:bodyPr/>
          <a:lstStyle/>
          <a:p>
            <a:r>
              <a:rPr lang="en-US" dirty="0"/>
              <a:t>Variable Visualization Panel</a:t>
            </a:r>
          </a:p>
        </p:txBody>
      </p:sp>
      <p:sp>
        <p:nvSpPr>
          <p:cNvPr id="3" name="Content Placeholder 2">
            <a:extLst>
              <a:ext uri="{FF2B5EF4-FFF2-40B4-BE49-F238E27FC236}">
                <a16:creationId xmlns:a16="http://schemas.microsoft.com/office/drawing/2014/main" id="{A7E65F46-7296-ED4E-9D20-B3352AD2AF4D}"/>
              </a:ext>
            </a:extLst>
          </p:cNvPr>
          <p:cNvSpPr>
            <a:spLocks noGrp="1"/>
          </p:cNvSpPr>
          <p:nvPr>
            <p:ph idx="1"/>
          </p:nvPr>
        </p:nvSpPr>
        <p:spPr>
          <a:xfrm>
            <a:off x="448055" y="1322995"/>
            <a:ext cx="11430000" cy="2023889"/>
          </a:xfrm>
        </p:spPr>
        <p:txBody>
          <a:bodyPr/>
          <a:lstStyle/>
          <a:p>
            <a:r>
              <a:rPr lang="en-US" dirty="0"/>
              <a:t>Consists of 1 detail visualizations and 2 overviews for a particular variable of interest (stacked for multiple variables)</a:t>
            </a:r>
          </a:p>
          <a:p>
            <a:r>
              <a:rPr lang="en-US" dirty="0"/>
              <a:t>Interactions within each view are linked</a:t>
            </a:r>
          </a:p>
          <a:p>
            <a:r>
              <a:rPr lang="en-US" dirty="0"/>
              <a:t>Details-on-demand capabilities</a:t>
            </a:r>
          </a:p>
        </p:txBody>
      </p:sp>
      <p:pic>
        <p:nvPicPr>
          <p:cNvPr id="5" name="Picture 4">
            <a:extLst>
              <a:ext uri="{FF2B5EF4-FFF2-40B4-BE49-F238E27FC236}">
                <a16:creationId xmlns:a16="http://schemas.microsoft.com/office/drawing/2014/main" id="{3BB2B6DF-4B2B-8F4C-89B0-456C3BB10018}"/>
              </a:ext>
            </a:extLst>
          </p:cNvPr>
          <p:cNvPicPr>
            <a:picLocks noChangeAspect="1"/>
          </p:cNvPicPr>
          <p:nvPr/>
        </p:nvPicPr>
        <p:blipFill>
          <a:blip r:embed="rId2"/>
          <a:stretch>
            <a:fillRect/>
          </a:stretch>
        </p:blipFill>
        <p:spPr>
          <a:xfrm>
            <a:off x="891702" y="3511117"/>
            <a:ext cx="10408596" cy="2671540"/>
          </a:xfrm>
          <a:prstGeom prst="rect">
            <a:avLst/>
          </a:prstGeom>
        </p:spPr>
      </p:pic>
    </p:spTree>
    <p:extLst>
      <p:ext uri="{BB962C8B-B14F-4D97-AF65-F5344CB8AC3E}">
        <p14:creationId xmlns:p14="http://schemas.microsoft.com/office/powerpoint/2010/main" val="2093126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0252E-1838-C84F-9B6C-4B5E306C0F81}"/>
              </a:ext>
            </a:extLst>
          </p:cNvPr>
          <p:cNvSpPr>
            <a:spLocks noGrp="1"/>
          </p:cNvSpPr>
          <p:nvPr>
            <p:ph type="title"/>
          </p:nvPr>
        </p:nvSpPr>
        <p:spPr/>
        <p:txBody>
          <a:bodyPr/>
          <a:lstStyle/>
          <a:p>
            <a:r>
              <a:rPr lang="en-US" dirty="0"/>
              <a:t>Overview Variable Visualizations</a:t>
            </a:r>
          </a:p>
        </p:txBody>
      </p:sp>
      <p:pic>
        <p:nvPicPr>
          <p:cNvPr id="5" name="Picture 4">
            <a:extLst>
              <a:ext uri="{FF2B5EF4-FFF2-40B4-BE49-F238E27FC236}">
                <a16:creationId xmlns:a16="http://schemas.microsoft.com/office/drawing/2014/main" id="{9C7A6C5D-B09A-6F45-A34F-753479D9A2D0}"/>
              </a:ext>
            </a:extLst>
          </p:cNvPr>
          <p:cNvPicPr>
            <a:picLocks noChangeAspect="1"/>
          </p:cNvPicPr>
          <p:nvPr/>
        </p:nvPicPr>
        <p:blipFill>
          <a:blip r:embed="rId2"/>
          <a:stretch>
            <a:fillRect/>
          </a:stretch>
        </p:blipFill>
        <p:spPr>
          <a:xfrm>
            <a:off x="3285189" y="3670864"/>
            <a:ext cx="5621620" cy="2758758"/>
          </a:xfrm>
          <a:prstGeom prst="rect">
            <a:avLst/>
          </a:prstGeom>
        </p:spPr>
      </p:pic>
      <p:pic>
        <p:nvPicPr>
          <p:cNvPr id="7" name="Picture 6">
            <a:extLst>
              <a:ext uri="{FF2B5EF4-FFF2-40B4-BE49-F238E27FC236}">
                <a16:creationId xmlns:a16="http://schemas.microsoft.com/office/drawing/2014/main" id="{CFA1836F-16C7-D844-911B-6CBCE3EF2088}"/>
              </a:ext>
            </a:extLst>
          </p:cNvPr>
          <p:cNvPicPr>
            <a:picLocks noChangeAspect="1"/>
          </p:cNvPicPr>
          <p:nvPr/>
        </p:nvPicPr>
        <p:blipFill>
          <a:blip r:embed="rId3"/>
          <a:stretch>
            <a:fillRect/>
          </a:stretch>
        </p:blipFill>
        <p:spPr>
          <a:xfrm>
            <a:off x="2852322" y="979999"/>
            <a:ext cx="6487355" cy="2449001"/>
          </a:xfrm>
          <a:prstGeom prst="rect">
            <a:avLst/>
          </a:prstGeom>
        </p:spPr>
      </p:pic>
    </p:spTree>
    <p:extLst>
      <p:ext uri="{BB962C8B-B14F-4D97-AF65-F5344CB8AC3E}">
        <p14:creationId xmlns:p14="http://schemas.microsoft.com/office/powerpoint/2010/main" val="517632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2B44-A7E8-B443-97A7-2AC2A71A3B0B}"/>
              </a:ext>
            </a:extLst>
          </p:cNvPr>
          <p:cNvSpPr>
            <a:spLocks noGrp="1"/>
          </p:cNvSpPr>
          <p:nvPr>
            <p:ph type="title"/>
          </p:nvPr>
        </p:nvSpPr>
        <p:spPr/>
        <p:txBody>
          <a:bodyPr/>
          <a:lstStyle/>
          <a:p>
            <a:r>
              <a:rPr lang="en-US" dirty="0"/>
              <a:t>Detailed Time Series Visualization Modes</a:t>
            </a:r>
          </a:p>
        </p:txBody>
      </p:sp>
      <p:pic>
        <p:nvPicPr>
          <p:cNvPr id="4" name="Picture 3">
            <a:extLst>
              <a:ext uri="{FF2B5EF4-FFF2-40B4-BE49-F238E27FC236}">
                <a16:creationId xmlns:a16="http://schemas.microsoft.com/office/drawing/2014/main" id="{E2D8AC5B-0F3E-D143-BAD8-CDFF58D81C59}"/>
              </a:ext>
            </a:extLst>
          </p:cNvPr>
          <p:cNvPicPr>
            <a:picLocks noChangeAspect="1"/>
          </p:cNvPicPr>
          <p:nvPr/>
        </p:nvPicPr>
        <p:blipFill>
          <a:blip r:embed="rId2"/>
          <a:stretch>
            <a:fillRect/>
          </a:stretch>
        </p:blipFill>
        <p:spPr>
          <a:xfrm>
            <a:off x="2774815" y="1099520"/>
            <a:ext cx="6642370" cy="5220556"/>
          </a:xfrm>
          <a:prstGeom prst="rect">
            <a:avLst/>
          </a:prstGeom>
        </p:spPr>
      </p:pic>
    </p:spTree>
    <p:extLst>
      <p:ext uri="{BB962C8B-B14F-4D97-AF65-F5344CB8AC3E}">
        <p14:creationId xmlns:p14="http://schemas.microsoft.com/office/powerpoint/2010/main" val="506061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297E-A329-7D41-9333-BDB50007DAA1}"/>
              </a:ext>
            </a:extLst>
          </p:cNvPr>
          <p:cNvSpPr>
            <a:spLocks noGrp="1"/>
          </p:cNvSpPr>
          <p:nvPr>
            <p:ph type="title"/>
          </p:nvPr>
        </p:nvSpPr>
        <p:spPr/>
        <p:txBody>
          <a:bodyPr/>
          <a:lstStyle/>
          <a:p>
            <a:r>
              <a:rPr lang="en-US" dirty="0"/>
              <a:t>Selection Details Visualization Panel</a:t>
            </a:r>
          </a:p>
        </p:txBody>
      </p:sp>
      <p:pic>
        <p:nvPicPr>
          <p:cNvPr id="4" name="Picture 3">
            <a:extLst>
              <a:ext uri="{FF2B5EF4-FFF2-40B4-BE49-F238E27FC236}">
                <a16:creationId xmlns:a16="http://schemas.microsoft.com/office/drawing/2014/main" id="{6353A2C9-7B27-E849-9CC1-F6C6656DD645}"/>
              </a:ext>
            </a:extLst>
          </p:cNvPr>
          <p:cNvPicPr>
            <a:picLocks noChangeAspect="1"/>
          </p:cNvPicPr>
          <p:nvPr/>
        </p:nvPicPr>
        <p:blipFill>
          <a:blip r:embed="rId2"/>
          <a:stretch>
            <a:fillRect/>
          </a:stretch>
        </p:blipFill>
        <p:spPr>
          <a:xfrm>
            <a:off x="1466581" y="1051047"/>
            <a:ext cx="9258837" cy="527142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099382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8331-8AA9-7A4B-80F4-F78DF0C2BBAC}"/>
              </a:ext>
            </a:extLst>
          </p:cNvPr>
          <p:cNvSpPr>
            <a:spLocks noGrp="1"/>
          </p:cNvSpPr>
          <p:nvPr>
            <p:ph type="title"/>
          </p:nvPr>
        </p:nvSpPr>
        <p:spPr/>
        <p:txBody>
          <a:bodyPr/>
          <a:lstStyle/>
          <a:p>
            <a:r>
              <a:rPr lang="en-US" dirty="0"/>
              <a:t>Segmented Time Series Visualization (Layers + Imagery)</a:t>
            </a:r>
          </a:p>
        </p:txBody>
      </p:sp>
      <p:pic>
        <p:nvPicPr>
          <p:cNvPr id="4" name="Picture 3">
            <a:extLst>
              <a:ext uri="{FF2B5EF4-FFF2-40B4-BE49-F238E27FC236}">
                <a16:creationId xmlns:a16="http://schemas.microsoft.com/office/drawing/2014/main" id="{D3856708-BBA9-6949-874B-CCBE4F085F9B}"/>
              </a:ext>
            </a:extLst>
          </p:cNvPr>
          <p:cNvPicPr>
            <a:picLocks noChangeAspect="1"/>
          </p:cNvPicPr>
          <p:nvPr/>
        </p:nvPicPr>
        <p:blipFill>
          <a:blip r:embed="rId2"/>
          <a:stretch>
            <a:fillRect/>
          </a:stretch>
        </p:blipFill>
        <p:spPr>
          <a:xfrm>
            <a:off x="291829" y="1135855"/>
            <a:ext cx="6734398" cy="5200774"/>
          </a:xfrm>
          <a:prstGeom prst="rect">
            <a:avLst/>
          </a:prstGeom>
        </p:spPr>
      </p:pic>
      <p:pic>
        <p:nvPicPr>
          <p:cNvPr id="6" name="Picture 5">
            <a:extLst>
              <a:ext uri="{FF2B5EF4-FFF2-40B4-BE49-F238E27FC236}">
                <a16:creationId xmlns:a16="http://schemas.microsoft.com/office/drawing/2014/main" id="{38CBFA63-E373-5247-91A7-CF35A5D56C59}"/>
              </a:ext>
            </a:extLst>
          </p:cNvPr>
          <p:cNvPicPr>
            <a:picLocks noChangeAspect="1"/>
          </p:cNvPicPr>
          <p:nvPr/>
        </p:nvPicPr>
        <p:blipFill>
          <a:blip r:embed="rId3"/>
          <a:stretch>
            <a:fillRect/>
          </a:stretch>
        </p:blipFill>
        <p:spPr>
          <a:xfrm>
            <a:off x="7152903" y="2321837"/>
            <a:ext cx="4902912" cy="2707260"/>
          </a:xfrm>
          <a:prstGeom prst="rect">
            <a:avLst/>
          </a:prstGeom>
        </p:spPr>
      </p:pic>
      <p:sp>
        <p:nvSpPr>
          <p:cNvPr id="7" name="TextBox 6">
            <a:extLst>
              <a:ext uri="{FF2B5EF4-FFF2-40B4-BE49-F238E27FC236}">
                <a16:creationId xmlns:a16="http://schemas.microsoft.com/office/drawing/2014/main" id="{659D8DBC-907A-D542-B4A2-0C8E631728E4}"/>
              </a:ext>
            </a:extLst>
          </p:cNvPr>
          <p:cNvSpPr txBox="1"/>
          <p:nvPr/>
        </p:nvSpPr>
        <p:spPr>
          <a:xfrm>
            <a:off x="7972341" y="1980205"/>
            <a:ext cx="3304110" cy="341632"/>
          </a:xfrm>
          <a:prstGeom prst="rect">
            <a:avLst/>
          </a:prstGeom>
          <a:noFill/>
        </p:spPr>
        <p:txBody>
          <a:bodyPr wrap="none" rtlCol="0">
            <a:spAutoFit/>
          </a:bodyPr>
          <a:lstStyle/>
          <a:p>
            <a:pPr algn="l">
              <a:lnSpc>
                <a:spcPct val="90000"/>
              </a:lnSpc>
            </a:pPr>
            <a:r>
              <a:rPr lang="en-US" b="1" dirty="0">
                <a:latin typeface="+mn-lt"/>
              </a:rPr>
              <a:t>Closeup of Similarity Metrics</a:t>
            </a:r>
          </a:p>
        </p:txBody>
      </p:sp>
    </p:spTree>
    <p:extLst>
      <p:ext uri="{BB962C8B-B14F-4D97-AF65-F5344CB8AC3E}">
        <p14:creationId xmlns:p14="http://schemas.microsoft.com/office/powerpoint/2010/main" val="4042492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9B2B-9FDF-8E4B-B67F-253BB7AF3B21}"/>
              </a:ext>
            </a:extLst>
          </p:cNvPr>
          <p:cNvSpPr>
            <a:spLocks noGrp="1"/>
          </p:cNvSpPr>
          <p:nvPr>
            <p:ph type="title"/>
          </p:nvPr>
        </p:nvSpPr>
        <p:spPr/>
        <p:txBody>
          <a:bodyPr/>
          <a:lstStyle/>
          <a:p>
            <a:r>
              <a:rPr lang="en-US" dirty="0"/>
              <a:t>Concise Segmented Visualization (DNA Plot of a 3D Print)</a:t>
            </a:r>
          </a:p>
        </p:txBody>
      </p:sp>
      <p:pic>
        <p:nvPicPr>
          <p:cNvPr id="4" name="Picture 3">
            <a:extLst>
              <a:ext uri="{FF2B5EF4-FFF2-40B4-BE49-F238E27FC236}">
                <a16:creationId xmlns:a16="http://schemas.microsoft.com/office/drawing/2014/main" id="{11B7F514-4727-484F-8A33-CDBD060B87A8}"/>
              </a:ext>
            </a:extLst>
          </p:cNvPr>
          <p:cNvPicPr>
            <a:picLocks noChangeAspect="1"/>
          </p:cNvPicPr>
          <p:nvPr/>
        </p:nvPicPr>
        <p:blipFill>
          <a:blip r:embed="rId2"/>
          <a:stretch>
            <a:fillRect/>
          </a:stretch>
        </p:blipFill>
        <p:spPr>
          <a:xfrm>
            <a:off x="383381" y="1141265"/>
            <a:ext cx="11425236" cy="3028000"/>
          </a:xfrm>
          <a:prstGeom prst="rect">
            <a:avLst/>
          </a:prstGeom>
        </p:spPr>
      </p:pic>
      <p:pic>
        <p:nvPicPr>
          <p:cNvPr id="5" name="Picture 4">
            <a:extLst>
              <a:ext uri="{FF2B5EF4-FFF2-40B4-BE49-F238E27FC236}">
                <a16:creationId xmlns:a16="http://schemas.microsoft.com/office/drawing/2014/main" id="{8E1A5585-03AD-9F4C-8495-71CD12C9C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772" y="4169265"/>
            <a:ext cx="4136453" cy="2083000"/>
          </a:xfrm>
          <a:prstGeom prst="rect">
            <a:avLst/>
          </a:prstGeom>
        </p:spPr>
      </p:pic>
    </p:spTree>
    <p:extLst>
      <p:ext uri="{BB962C8B-B14F-4D97-AF65-F5344CB8AC3E}">
        <p14:creationId xmlns:p14="http://schemas.microsoft.com/office/powerpoint/2010/main" val="1364445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6522-CB0D-6A4A-82AB-73DC1A0562A3}"/>
              </a:ext>
            </a:extLst>
          </p:cNvPr>
          <p:cNvSpPr>
            <a:spLocks noGrp="1"/>
          </p:cNvSpPr>
          <p:nvPr>
            <p:ph type="title"/>
          </p:nvPr>
        </p:nvSpPr>
        <p:spPr/>
        <p:txBody>
          <a:bodyPr/>
          <a:lstStyle/>
          <a:p>
            <a:r>
              <a:rPr lang="en-US" dirty="0"/>
              <a:t>Case Study: Analysis of 3D Printer Build</a:t>
            </a:r>
          </a:p>
        </p:txBody>
      </p:sp>
      <p:sp>
        <p:nvSpPr>
          <p:cNvPr id="4" name="Content Placeholder 3">
            <a:extLst>
              <a:ext uri="{FF2B5EF4-FFF2-40B4-BE49-F238E27FC236}">
                <a16:creationId xmlns:a16="http://schemas.microsoft.com/office/drawing/2014/main" id="{71D61FF0-5D03-9941-A89B-48F43BB8350F}"/>
              </a:ext>
            </a:extLst>
          </p:cNvPr>
          <p:cNvSpPr>
            <a:spLocks noGrp="1"/>
          </p:cNvSpPr>
          <p:nvPr>
            <p:ph idx="1"/>
          </p:nvPr>
        </p:nvSpPr>
        <p:spPr>
          <a:xfrm>
            <a:off x="448055" y="1653735"/>
            <a:ext cx="7019930" cy="4047778"/>
          </a:xfrm>
        </p:spPr>
        <p:txBody>
          <a:bodyPr>
            <a:normAutofit fontScale="92500" lnSpcReduction="10000"/>
          </a:bodyPr>
          <a:lstStyle/>
          <a:p>
            <a:r>
              <a:rPr lang="en-US" dirty="0" err="1"/>
              <a:t>Arcam</a:t>
            </a:r>
            <a:r>
              <a:rPr lang="en-US" dirty="0"/>
              <a:t> Q10 3D Printer System</a:t>
            </a:r>
          </a:p>
          <a:p>
            <a:pPr lvl="1"/>
            <a:r>
              <a:rPr lang="en-US" dirty="0"/>
              <a:t>Uses electron beam melting to synthesize metallic objects</a:t>
            </a:r>
          </a:p>
          <a:p>
            <a:r>
              <a:rPr lang="en-US" dirty="0"/>
              <a:t>Data from the build of a special test configuration used to ensure the Q10 system is functioning properly</a:t>
            </a:r>
          </a:p>
          <a:p>
            <a:r>
              <a:rPr lang="en-US" dirty="0"/>
              <a:t>Four distinct geometrical layouts and 5 specific features</a:t>
            </a:r>
          </a:p>
          <a:p>
            <a:r>
              <a:rPr lang="en-US" dirty="0"/>
              <a:t>Created entirely from the build platform without support structures</a:t>
            </a:r>
          </a:p>
        </p:txBody>
      </p:sp>
      <p:pic>
        <p:nvPicPr>
          <p:cNvPr id="3" name="Picture 2">
            <a:extLst>
              <a:ext uri="{FF2B5EF4-FFF2-40B4-BE49-F238E27FC236}">
                <a16:creationId xmlns:a16="http://schemas.microsoft.com/office/drawing/2014/main" id="{1FE829B6-C51E-3A4C-A687-F40385F25269}"/>
              </a:ext>
            </a:extLst>
          </p:cNvPr>
          <p:cNvPicPr>
            <a:picLocks noChangeAspect="1"/>
          </p:cNvPicPr>
          <p:nvPr/>
        </p:nvPicPr>
        <p:blipFill>
          <a:blip r:embed="rId2"/>
          <a:stretch>
            <a:fillRect/>
          </a:stretch>
        </p:blipFill>
        <p:spPr>
          <a:xfrm>
            <a:off x="7467985" y="1653735"/>
            <a:ext cx="4391782" cy="4047778"/>
          </a:xfrm>
          <a:prstGeom prst="rect">
            <a:avLst/>
          </a:prstGeom>
        </p:spPr>
      </p:pic>
    </p:spTree>
    <p:extLst>
      <p:ext uri="{BB962C8B-B14F-4D97-AF65-F5344CB8AC3E}">
        <p14:creationId xmlns:p14="http://schemas.microsoft.com/office/powerpoint/2010/main" val="930526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F6B8-EC0E-1E4F-BEE2-3F53EA57C256}"/>
              </a:ext>
            </a:extLst>
          </p:cNvPr>
          <p:cNvSpPr>
            <a:spLocks noGrp="1"/>
          </p:cNvSpPr>
          <p:nvPr>
            <p:ph type="title"/>
          </p:nvPr>
        </p:nvSpPr>
        <p:spPr/>
        <p:txBody>
          <a:bodyPr/>
          <a:lstStyle/>
          <a:p>
            <a:r>
              <a:rPr lang="en-US" dirty="0"/>
              <a:t>Talk Overview</a:t>
            </a:r>
          </a:p>
        </p:txBody>
      </p:sp>
      <p:sp>
        <p:nvSpPr>
          <p:cNvPr id="3" name="Content Placeholder 2">
            <a:extLst>
              <a:ext uri="{FF2B5EF4-FFF2-40B4-BE49-F238E27FC236}">
                <a16:creationId xmlns:a16="http://schemas.microsoft.com/office/drawing/2014/main" id="{A07694B2-84B8-E14C-9A0D-B142CFB2CDC5}"/>
              </a:ext>
            </a:extLst>
          </p:cNvPr>
          <p:cNvSpPr>
            <a:spLocks noGrp="1"/>
          </p:cNvSpPr>
          <p:nvPr>
            <p:ph idx="1"/>
          </p:nvPr>
        </p:nvSpPr>
        <p:spPr/>
        <p:txBody>
          <a:bodyPr/>
          <a:lstStyle/>
          <a:p>
            <a:r>
              <a:rPr lang="en-US" dirty="0"/>
              <a:t>ORNL Overview</a:t>
            </a:r>
          </a:p>
          <a:p>
            <a:r>
              <a:rPr lang="en-US" dirty="0"/>
              <a:t>ORNL Visual Analytics R&amp;D Overview</a:t>
            </a:r>
          </a:p>
          <a:p>
            <a:r>
              <a:rPr lang="en-US" dirty="0"/>
              <a:t>Deep Dive on Additive Manufacturing Visual Analytics Project</a:t>
            </a:r>
          </a:p>
          <a:p>
            <a:r>
              <a:rPr lang="en-US" dirty="0"/>
              <a:t>Highlights of other Visual Analytics Projects</a:t>
            </a:r>
          </a:p>
          <a:p>
            <a:r>
              <a:rPr lang="en-US" dirty="0"/>
              <a:t>The ORNL VISTA Center</a:t>
            </a:r>
          </a:p>
          <a:p>
            <a:r>
              <a:rPr lang="en-US" dirty="0"/>
              <a:t>Career Opportunities at ORNL</a:t>
            </a:r>
          </a:p>
          <a:p>
            <a:r>
              <a:rPr lang="en-US" dirty="0"/>
              <a:t>Conclusion</a:t>
            </a:r>
          </a:p>
        </p:txBody>
      </p:sp>
    </p:spTree>
    <p:extLst>
      <p:ext uri="{BB962C8B-B14F-4D97-AF65-F5344CB8AC3E}">
        <p14:creationId xmlns:p14="http://schemas.microsoft.com/office/powerpoint/2010/main" val="2884752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CF35-8B7D-8544-8A03-60C68712D207}"/>
              </a:ext>
            </a:extLst>
          </p:cNvPr>
          <p:cNvSpPr>
            <a:spLocks noGrp="1"/>
          </p:cNvSpPr>
          <p:nvPr>
            <p:ph type="title"/>
          </p:nvPr>
        </p:nvSpPr>
        <p:spPr/>
        <p:txBody>
          <a:bodyPr/>
          <a:lstStyle/>
          <a:p>
            <a:r>
              <a:rPr lang="en-US" dirty="0"/>
              <a:t>General Analysis Strategy Using Falcon</a:t>
            </a:r>
          </a:p>
        </p:txBody>
      </p:sp>
      <p:sp>
        <p:nvSpPr>
          <p:cNvPr id="3" name="Content Placeholder 2">
            <a:extLst>
              <a:ext uri="{FF2B5EF4-FFF2-40B4-BE49-F238E27FC236}">
                <a16:creationId xmlns:a16="http://schemas.microsoft.com/office/drawing/2014/main" id="{68CB7648-E682-C844-B312-334E1303EA24}"/>
              </a:ext>
            </a:extLst>
          </p:cNvPr>
          <p:cNvSpPr>
            <a:spLocks noGrp="1"/>
          </p:cNvSpPr>
          <p:nvPr>
            <p:ph idx="1"/>
          </p:nvPr>
        </p:nvSpPr>
        <p:spPr>
          <a:xfrm>
            <a:off x="448055" y="1653735"/>
            <a:ext cx="9318515" cy="4047778"/>
          </a:xfrm>
        </p:spPr>
        <p:txBody>
          <a:bodyPr>
            <a:normAutofit fontScale="92500" lnSpcReduction="20000"/>
          </a:bodyPr>
          <a:lstStyle/>
          <a:p>
            <a:r>
              <a:rPr lang="en-US" dirty="0"/>
              <a:t>Researchers naturally gravitated toward a workflow that parallels </a:t>
            </a:r>
            <a:r>
              <a:rPr lang="en-US" dirty="0" err="1"/>
              <a:t>Shneiderman’s</a:t>
            </a:r>
            <a:r>
              <a:rPr lang="en-US" dirty="0"/>
              <a:t> visual information seeking strategy*</a:t>
            </a:r>
          </a:p>
          <a:p>
            <a:r>
              <a:rPr lang="en-US" dirty="0"/>
              <a:t>Being with overview of key variables</a:t>
            </a:r>
          </a:p>
          <a:p>
            <a:r>
              <a:rPr lang="en-US" dirty="0"/>
              <a:t>Drill down to explore patterns</a:t>
            </a:r>
          </a:p>
          <a:p>
            <a:r>
              <a:rPr lang="en-US" dirty="0"/>
              <a:t>Note interesting patterns and trends along the way</a:t>
            </a:r>
          </a:p>
          <a:p>
            <a:r>
              <a:rPr lang="en-US" dirty="0"/>
              <a:t>Combine log and imagery data for big picture</a:t>
            </a:r>
          </a:p>
          <a:p>
            <a:r>
              <a:rPr lang="en-US" dirty="0"/>
              <a:t>Follow-up with physical investigations to validate findings (e.g., scanning microscopy)</a:t>
            </a:r>
          </a:p>
        </p:txBody>
      </p:sp>
      <p:sp>
        <p:nvSpPr>
          <p:cNvPr id="4" name="TextBox 3">
            <a:extLst>
              <a:ext uri="{FF2B5EF4-FFF2-40B4-BE49-F238E27FC236}">
                <a16:creationId xmlns:a16="http://schemas.microsoft.com/office/drawing/2014/main" id="{AE052FCD-AEC5-784C-84C1-C7140EB891BD}"/>
              </a:ext>
            </a:extLst>
          </p:cNvPr>
          <p:cNvSpPr txBox="1"/>
          <p:nvPr/>
        </p:nvSpPr>
        <p:spPr>
          <a:xfrm>
            <a:off x="429767" y="5856053"/>
            <a:ext cx="11430000" cy="590931"/>
          </a:xfrm>
          <a:prstGeom prst="rect">
            <a:avLst/>
          </a:prstGeom>
          <a:noFill/>
        </p:spPr>
        <p:txBody>
          <a:bodyPr wrap="square" rtlCol="0">
            <a:spAutoFit/>
          </a:bodyPr>
          <a:lstStyle/>
          <a:p>
            <a:pPr>
              <a:lnSpc>
                <a:spcPct val="90000"/>
              </a:lnSpc>
            </a:pPr>
            <a:r>
              <a:rPr lang="en-US" dirty="0">
                <a:solidFill>
                  <a:schemeClr val="tx1">
                    <a:lumMod val="65000"/>
                    <a:lumOff val="35000"/>
                  </a:schemeClr>
                </a:solidFill>
                <a:latin typeface="+mn-lt"/>
              </a:rPr>
              <a:t>* B. </a:t>
            </a:r>
            <a:r>
              <a:rPr lang="en-US" dirty="0" err="1">
                <a:solidFill>
                  <a:schemeClr val="tx1">
                    <a:lumMod val="65000"/>
                    <a:lumOff val="35000"/>
                  </a:schemeClr>
                </a:solidFill>
                <a:latin typeface="+mn-lt"/>
              </a:rPr>
              <a:t>Shneiderman</a:t>
            </a:r>
            <a:r>
              <a:rPr lang="en-US" dirty="0">
                <a:solidFill>
                  <a:schemeClr val="tx1">
                    <a:lumMod val="65000"/>
                    <a:lumOff val="35000"/>
                  </a:schemeClr>
                </a:solidFill>
                <a:latin typeface="+mn-lt"/>
              </a:rPr>
              <a:t>. “The eyes have it: A task by data type taxonomy for information visualizations.” In Proceedings of the IEEE Symposium on Visual Languages, pp. 336–343, 1996. </a:t>
            </a:r>
          </a:p>
        </p:txBody>
      </p:sp>
      <p:sp>
        <p:nvSpPr>
          <p:cNvPr id="5" name="Rounded Rectangle 4">
            <a:extLst>
              <a:ext uri="{FF2B5EF4-FFF2-40B4-BE49-F238E27FC236}">
                <a16:creationId xmlns:a16="http://schemas.microsoft.com/office/drawing/2014/main" id="{A3CC5CF2-B383-B04E-987C-D249C2F56E23}"/>
              </a:ext>
            </a:extLst>
          </p:cNvPr>
          <p:cNvSpPr/>
          <p:nvPr/>
        </p:nvSpPr>
        <p:spPr>
          <a:xfrm>
            <a:off x="9766570" y="1499195"/>
            <a:ext cx="2172511" cy="796533"/>
          </a:xfrm>
          <a:prstGeom prst="roundRect">
            <a:avLst/>
          </a:prstGeom>
          <a:solidFill>
            <a:schemeClr val="tx2">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Overview First</a:t>
            </a:r>
          </a:p>
        </p:txBody>
      </p:sp>
      <p:sp>
        <p:nvSpPr>
          <p:cNvPr id="6" name="Rounded Rectangle 5">
            <a:extLst>
              <a:ext uri="{FF2B5EF4-FFF2-40B4-BE49-F238E27FC236}">
                <a16:creationId xmlns:a16="http://schemas.microsoft.com/office/drawing/2014/main" id="{92372BCD-A001-5E43-8A83-C7D8EF312AD1}"/>
              </a:ext>
            </a:extLst>
          </p:cNvPr>
          <p:cNvSpPr/>
          <p:nvPr/>
        </p:nvSpPr>
        <p:spPr>
          <a:xfrm>
            <a:off x="9766570" y="2820618"/>
            <a:ext cx="2172511" cy="796533"/>
          </a:xfrm>
          <a:prstGeom prst="roundRect">
            <a:avLst/>
          </a:prstGeom>
          <a:solidFill>
            <a:schemeClr val="tx2">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Zoom and Filter</a:t>
            </a:r>
          </a:p>
        </p:txBody>
      </p:sp>
      <p:sp>
        <p:nvSpPr>
          <p:cNvPr id="7" name="Rounded Rectangle 6">
            <a:extLst>
              <a:ext uri="{FF2B5EF4-FFF2-40B4-BE49-F238E27FC236}">
                <a16:creationId xmlns:a16="http://schemas.microsoft.com/office/drawing/2014/main" id="{C621D451-4E0F-C747-A365-0EE879290347}"/>
              </a:ext>
            </a:extLst>
          </p:cNvPr>
          <p:cNvSpPr/>
          <p:nvPr/>
        </p:nvSpPr>
        <p:spPr>
          <a:xfrm>
            <a:off x="9766570" y="4136363"/>
            <a:ext cx="2172511" cy="796533"/>
          </a:xfrm>
          <a:prstGeom prst="roundRect">
            <a:avLst/>
          </a:prstGeom>
          <a:solidFill>
            <a:schemeClr val="tx2">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Details on Demand</a:t>
            </a:r>
          </a:p>
        </p:txBody>
      </p:sp>
      <p:cxnSp>
        <p:nvCxnSpPr>
          <p:cNvPr id="9" name="Straight Arrow Connector 8">
            <a:extLst>
              <a:ext uri="{FF2B5EF4-FFF2-40B4-BE49-F238E27FC236}">
                <a16:creationId xmlns:a16="http://schemas.microsoft.com/office/drawing/2014/main" id="{9FF639E0-F2D9-7C42-8050-01794D7ED7CA}"/>
              </a:ext>
            </a:extLst>
          </p:cNvPr>
          <p:cNvCxnSpPr>
            <a:endCxn id="6" idx="0"/>
          </p:cNvCxnSpPr>
          <p:nvPr/>
        </p:nvCxnSpPr>
        <p:spPr>
          <a:xfrm>
            <a:off x="10852825" y="2295728"/>
            <a:ext cx="1" cy="524890"/>
          </a:xfrm>
          <a:prstGeom prst="straightConnector1">
            <a:avLst/>
          </a:prstGeom>
          <a:ln w="50800">
            <a:solidFill>
              <a:schemeClr val="tx1">
                <a:lumMod val="75000"/>
                <a:lumOff val="2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FE4E58-6962-A747-902A-3433AE189410}"/>
              </a:ext>
            </a:extLst>
          </p:cNvPr>
          <p:cNvCxnSpPr>
            <a:cxnSpLocks/>
            <a:stCxn id="6" idx="2"/>
          </p:cNvCxnSpPr>
          <p:nvPr/>
        </p:nvCxnSpPr>
        <p:spPr>
          <a:xfrm>
            <a:off x="10852826" y="3617151"/>
            <a:ext cx="0" cy="519212"/>
          </a:xfrm>
          <a:prstGeom prst="straightConnector1">
            <a:avLst/>
          </a:prstGeom>
          <a:ln w="50800">
            <a:solidFill>
              <a:schemeClr val="tx1">
                <a:lumMod val="75000"/>
                <a:lumOff val="2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255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9D42-2E05-5148-B19E-872F7419EB09}"/>
              </a:ext>
            </a:extLst>
          </p:cNvPr>
          <p:cNvSpPr>
            <a:spLocks noGrp="1"/>
          </p:cNvSpPr>
          <p:nvPr>
            <p:ph type="title"/>
          </p:nvPr>
        </p:nvSpPr>
        <p:spPr/>
        <p:txBody>
          <a:bodyPr/>
          <a:lstStyle/>
          <a:p>
            <a:r>
              <a:rPr lang="en-US" dirty="0"/>
              <a:t>Overview First</a:t>
            </a:r>
          </a:p>
        </p:txBody>
      </p:sp>
      <p:pic>
        <p:nvPicPr>
          <p:cNvPr id="5" name="Picture 4">
            <a:extLst>
              <a:ext uri="{FF2B5EF4-FFF2-40B4-BE49-F238E27FC236}">
                <a16:creationId xmlns:a16="http://schemas.microsoft.com/office/drawing/2014/main" id="{2CFBB2E5-4413-294C-A004-9251757ACCFC}"/>
              </a:ext>
            </a:extLst>
          </p:cNvPr>
          <p:cNvPicPr>
            <a:picLocks noChangeAspect="1"/>
          </p:cNvPicPr>
          <p:nvPr/>
        </p:nvPicPr>
        <p:blipFill>
          <a:blip r:embed="rId3"/>
          <a:stretch>
            <a:fillRect/>
          </a:stretch>
        </p:blipFill>
        <p:spPr>
          <a:xfrm>
            <a:off x="1702722" y="987775"/>
            <a:ext cx="8786555" cy="533469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338396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2CF7-87AD-F042-B02E-CE1BF13AC3B4}"/>
              </a:ext>
            </a:extLst>
          </p:cNvPr>
          <p:cNvSpPr>
            <a:spLocks noGrp="1"/>
          </p:cNvSpPr>
          <p:nvPr>
            <p:ph type="title"/>
          </p:nvPr>
        </p:nvSpPr>
        <p:spPr/>
        <p:txBody>
          <a:bodyPr/>
          <a:lstStyle/>
          <a:p>
            <a:r>
              <a:rPr lang="en-US" dirty="0"/>
              <a:t>Overview First</a:t>
            </a:r>
          </a:p>
        </p:txBody>
      </p:sp>
      <p:pic>
        <p:nvPicPr>
          <p:cNvPr id="4" name="Picture 3">
            <a:extLst>
              <a:ext uri="{FF2B5EF4-FFF2-40B4-BE49-F238E27FC236}">
                <a16:creationId xmlns:a16="http://schemas.microsoft.com/office/drawing/2014/main" id="{3147F037-D416-9046-BABB-8DC9B22A6C4D}"/>
              </a:ext>
            </a:extLst>
          </p:cNvPr>
          <p:cNvPicPr>
            <a:picLocks noChangeAspect="1"/>
          </p:cNvPicPr>
          <p:nvPr/>
        </p:nvPicPr>
        <p:blipFill>
          <a:blip r:embed="rId3"/>
          <a:stretch>
            <a:fillRect/>
          </a:stretch>
        </p:blipFill>
        <p:spPr>
          <a:xfrm>
            <a:off x="573932" y="1396638"/>
            <a:ext cx="11044136" cy="44927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1539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3B20-CBEF-014F-AEDE-191149E05D7B}"/>
              </a:ext>
            </a:extLst>
          </p:cNvPr>
          <p:cNvSpPr>
            <a:spLocks noGrp="1"/>
          </p:cNvSpPr>
          <p:nvPr>
            <p:ph type="title"/>
          </p:nvPr>
        </p:nvSpPr>
        <p:spPr/>
        <p:txBody>
          <a:bodyPr/>
          <a:lstStyle/>
          <a:p>
            <a:r>
              <a:rPr lang="en-US" dirty="0"/>
              <a:t>Overview for Particular Variable (Electron Beam Current)</a:t>
            </a:r>
          </a:p>
        </p:txBody>
      </p:sp>
      <p:pic>
        <p:nvPicPr>
          <p:cNvPr id="4" name="Picture 3">
            <a:extLst>
              <a:ext uri="{FF2B5EF4-FFF2-40B4-BE49-F238E27FC236}">
                <a16:creationId xmlns:a16="http://schemas.microsoft.com/office/drawing/2014/main" id="{F9BAE190-A803-A744-8643-6C4957CCEC9D}"/>
              </a:ext>
            </a:extLst>
          </p:cNvPr>
          <p:cNvPicPr>
            <a:picLocks noChangeAspect="1"/>
          </p:cNvPicPr>
          <p:nvPr/>
        </p:nvPicPr>
        <p:blipFill>
          <a:blip r:embed="rId3"/>
          <a:stretch>
            <a:fillRect/>
          </a:stretch>
        </p:blipFill>
        <p:spPr>
          <a:xfrm>
            <a:off x="564204" y="1321447"/>
            <a:ext cx="11063591" cy="2917315"/>
          </a:xfrm>
          <a:prstGeom prst="rect">
            <a:avLst/>
          </a:prstGeom>
        </p:spPr>
      </p:pic>
      <p:pic>
        <p:nvPicPr>
          <p:cNvPr id="5" name="Picture 4">
            <a:extLst>
              <a:ext uri="{FF2B5EF4-FFF2-40B4-BE49-F238E27FC236}">
                <a16:creationId xmlns:a16="http://schemas.microsoft.com/office/drawing/2014/main" id="{76A802DE-7A09-014A-8139-1FD5F65B8718}"/>
              </a:ext>
            </a:extLst>
          </p:cNvPr>
          <p:cNvPicPr>
            <a:picLocks noChangeAspect="1"/>
          </p:cNvPicPr>
          <p:nvPr/>
        </p:nvPicPr>
        <p:blipFill>
          <a:blip r:embed="rId4"/>
          <a:stretch>
            <a:fillRect/>
          </a:stretch>
        </p:blipFill>
        <p:spPr>
          <a:xfrm>
            <a:off x="807397" y="4453114"/>
            <a:ext cx="10849582" cy="1688474"/>
          </a:xfrm>
          <a:prstGeom prst="rect">
            <a:avLst/>
          </a:prstGeom>
        </p:spPr>
      </p:pic>
    </p:spTree>
    <p:extLst>
      <p:ext uri="{BB962C8B-B14F-4D97-AF65-F5344CB8AC3E}">
        <p14:creationId xmlns:p14="http://schemas.microsoft.com/office/powerpoint/2010/main" val="1216227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C5D8-4FCF-164A-AEE6-7D17B0C1018F}"/>
              </a:ext>
            </a:extLst>
          </p:cNvPr>
          <p:cNvSpPr>
            <a:spLocks noGrp="1"/>
          </p:cNvSpPr>
          <p:nvPr>
            <p:ph type="title"/>
          </p:nvPr>
        </p:nvSpPr>
        <p:spPr/>
        <p:txBody>
          <a:bodyPr/>
          <a:lstStyle/>
          <a:p>
            <a:r>
              <a:rPr lang="en-US" dirty="0"/>
              <a:t>Zoom and Filter</a:t>
            </a:r>
          </a:p>
        </p:txBody>
      </p:sp>
      <p:pic>
        <p:nvPicPr>
          <p:cNvPr id="4" name="Picture 3">
            <a:extLst>
              <a:ext uri="{FF2B5EF4-FFF2-40B4-BE49-F238E27FC236}">
                <a16:creationId xmlns:a16="http://schemas.microsoft.com/office/drawing/2014/main" id="{3472D832-4F33-724B-99DF-A2DF86BE78A8}"/>
              </a:ext>
            </a:extLst>
          </p:cNvPr>
          <p:cNvPicPr>
            <a:picLocks noChangeAspect="1"/>
          </p:cNvPicPr>
          <p:nvPr/>
        </p:nvPicPr>
        <p:blipFill>
          <a:blip r:embed="rId3"/>
          <a:stretch>
            <a:fillRect/>
          </a:stretch>
        </p:blipFill>
        <p:spPr>
          <a:xfrm>
            <a:off x="982493" y="1048839"/>
            <a:ext cx="10227013" cy="5073681"/>
          </a:xfrm>
          <a:prstGeom prst="rect">
            <a:avLst/>
          </a:prstGeom>
        </p:spPr>
      </p:pic>
    </p:spTree>
    <p:extLst>
      <p:ext uri="{BB962C8B-B14F-4D97-AF65-F5344CB8AC3E}">
        <p14:creationId xmlns:p14="http://schemas.microsoft.com/office/powerpoint/2010/main" val="3165502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8061-C76F-2943-9E2D-8F36F9DE85AC}"/>
              </a:ext>
            </a:extLst>
          </p:cNvPr>
          <p:cNvSpPr>
            <a:spLocks noGrp="1"/>
          </p:cNvSpPr>
          <p:nvPr>
            <p:ph type="title"/>
          </p:nvPr>
        </p:nvSpPr>
        <p:spPr/>
        <p:txBody>
          <a:bodyPr/>
          <a:lstStyle/>
          <a:p>
            <a:r>
              <a:rPr lang="en-US" dirty="0"/>
              <a:t>More Detail, on Demand</a:t>
            </a:r>
          </a:p>
        </p:txBody>
      </p:sp>
      <p:pic>
        <p:nvPicPr>
          <p:cNvPr id="4" name="Picture 3">
            <a:extLst>
              <a:ext uri="{FF2B5EF4-FFF2-40B4-BE49-F238E27FC236}">
                <a16:creationId xmlns:a16="http://schemas.microsoft.com/office/drawing/2014/main" id="{F1BE9260-1202-0140-AD58-402A2E4FB112}"/>
              </a:ext>
            </a:extLst>
          </p:cNvPr>
          <p:cNvPicPr>
            <a:picLocks noChangeAspect="1"/>
          </p:cNvPicPr>
          <p:nvPr/>
        </p:nvPicPr>
        <p:blipFill>
          <a:blip r:embed="rId3"/>
          <a:stretch>
            <a:fillRect/>
          </a:stretch>
        </p:blipFill>
        <p:spPr>
          <a:xfrm>
            <a:off x="1662995" y="1114463"/>
            <a:ext cx="8866010" cy="5208006"/>
          </a:xfrm>
          <a:prstGeom prst="rect">
            <a:avLst/>
          </a:prstGeom>
        </p:spPr>
      </p:pic>
    </p:spTree>
    <p:extLst>
      <p:ext uri="{BB962C8B-B14F-4D97-AF65-F5344CB8AC3E}">
        <p14:creationId xmlns:p14="http://schemas.microsoft.com/office/powerpoint/2010/main" val="169178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693D-26E3-BA49-9395-62AF7AD61C16}"/>
              </a:ext>
            </a:extLst>
          </p:cNvPr>
          <p:cNvSpPr>
            <a:spLocks noGrp="1"/>
          </p:cNvSpPr>
          <p:nvPr>
            <p:ph type="title"/>
          </p:nvPr>
        </p:nvSpPr>
        <p:spPr/>
        <p:txBody>
          <a:bodyPr/>
          <a:lstStyle/>
          <a:p>
            <a:r>
              <a:rPr lang="en-US" dirty="0"/>
              <a:t>Identifying the Cause of the Outliers</a:t>
            </a:r>
          </a:p>
        </p:txBody>
      </p:sp>
      <p:sp>
        <p:nvSpPr>
          <p:cNvPr id="3" name="Content Placeholder 2">
            <a:extLst>
              <a:ext uri="{FF2B5EF4-FFF2-40B4-BE49-F238E27FC236}">
                <a16:creationId xmlns:a16="http://schemas.microsoft.com/office/drawing/2014/main" id="{DAED16BB-9FD7-304E-8B3A-B0A69FAAA403}"/>
              </a:ext>
            </a:extLst>
          </p:cNvPr>
          <p:cNvSpPr>
            <a:spLocks noGrp="1"/>
          </p:cNvSpPr>
          <p:nvPr>
            <p:ph idx="1"/>
          </p:nvPr>
        </p:nvSpPr>
        <p:spPr>
          <a:xfrm>
            <a:off x="448055" y="1653735"/>
            <a:ext cx="5356115" cy="4047778"/>
          </a:xfrm>
        </p:spPr>
        <p:txBody>
          <a:bodyPr/>
          <a:lstStyle/>
          <a:p>
            <a:r>
              <a:rPr lang="en-US" dirty="0"/>
              <a:t>Two possibilities:</a:t>
            </a:r>
          </a:p>
          <a:p>
            <a:pPr lvl="1"/>
            <a:r>
              <a:rPr lang="en-US" dirty="0"/>
              <a:t>Smoke Detector Reset</a:t>
            </a:r>
          </a:p>
          <a:p>
            <a:pPr lvl="1"/>
            <a:r>
              <a:rPr lang="en-US" dirty="0"/>
              <a:t>Arc Trip</a:t>
            </a:r>
          </a:p>
          <a:p>
            <a:r>
              <a:rPr lang="en-US" dirty="0"/>
              <a:t>Both cause signal repeats</a:t>
            </a:r>
          </a:p>
          <a:p>
            <a:r>
              <a:rPr lang="en-US" dirty="0"/>
              <a:t>Here, arc trip is the cause</a:t>
            </a:r>
          </a:p>
          <a:p>
            <a:r>
              <a:rPr lang="en-US" dirty="0"/>
              <a:t>This insight led to additional study to see how arc trips affect the microstructure of a build.</a:t>
            </a:r>
          </a:p>
        </p:txBody>
      </p:sp>
      <p:pic>
        <p:nvPicPr>
          <p:cNvPr id="4" name="Picture 3">
            <a:extLst>
              <a:ext uri="{FF2B5EF4-FFF2-40B4-BE49-F238E27FC236}">
                <a16:creationId xmlns:a16="http://schemas.microsoft.com/office/drawing/2014/main" id="{E2C761D4-F8DF-1244-AFC8-197109442674}"/>
              </a:ext>
            </a:extLst>
          </p:cNvPr>
          <p:cNvPicPr>
            <a:picLocks noChangeAspect="1"/>
          </p:cNvPicPr>
          <p:nvPr/>
        </p:nvPicPr>
        <p:blipFill>
          <a:blip r:embed="rId3"/>
          <a:stretch>
            <a:fillRect/>
          </a:stretch>
        </p:blipFill>
        <p:spPr>
          <a:xfrm>
            <a:off x="6091947" y="1191538"/>
            <a:ext cx="5651769" cy="1110169"/>
          </a:xfrm>
          <a:prstGeom prst="rect">
            <a:avLst/>
          </a:prstGeom>
        </p:spPr>
      </p:pic>
      <p:pic>
        <p:nvPicPr>
          <p:cNvPr id="5" name="Picture 4">
            <a:extLst>
              <a:ext uri="{FF2B5EF4-FFF2-40B4-BE49-F238E27FC236}">
                <a16:creationId xmlns:a16="http://schemas.microsoft.com/office/drawing/2014/main" id="{BCD29D7A-989A-A046-98CC-FF5C79BAFFC0}"/>
              </a:ext>
            </a:extLst>
          </p:cNvPr>
          <p:cNvPicPr>
            <a:picLocks noChangeAspect="1"/>
          </p:cNvPicPr>
          <p:nvPr/>
        </p:nvPicPr>
        <p:blipFill>
          <a:blip r:embed="rId4"/>
          <a:stretch>
            <a:fillRect/>
          </a:stretch>
        </p:blipFill>
        <p:spPr>
          <a:xfrm>
            <a:off x="8384562" y="2425674"/>
            <a:ext cx="3475205" cy="2006651"/>
          </a:xfrm>
          <a:prstGeom prst="rect">
            <a:avLst/>
          </a:prstGeom>
        </p:spPr>
      </p:pic>
      <p:pic>
        <p:nvPicPr>
          <p:cNvPr id="6" name="Picture 5">
            <a:extLst>
              <a:ext uri="{FF2B5EF4-FFF2-40B4-BE49-F238E27FC236}">
                <a16:creationId xmlns:a16="http://schemas.microsoft.com/office/drawing/2014/main" id="{67EA2467-278E-274A-A671-00907CCD82BE}"/>
              </a:ext>
            </a:extLst>
          </p:cNvPr>
          <p:cNvPicPr>
            <a:picLocks noChangeAspect="1"/>
          </p:cNvPicPr>
          <p:nvPr/>
        </p:nvPicPr>
        <p:blipFill>
          <a:blip r:embed="rId5"/>
          <a:stretch>
            <a:fillRect/>
          </a:stretch>
        </p:blipFill>
        <p:spPr>
          <a:xfrm>
            <a:off x="5975896" y="4568548"/>
            <a:ext cx="5767820" cy="1132965"/>
          </a:xfrm>
          <a:prstGeom prst="rect">
            <a:avLst/>
          </a:prstGeom>
        </p:spPr>
      </p:pic>
    </p:spTree>
    <p:extLst>
      <p:ext uri="{BB962C8B-B14F-4D97-AF65-F5344CB8AC3E}">
        <p14:creationId xmlns:p14="http://schemas.microsoft.com/office/powerpoint/2010/main" val="3813126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78F7A-8EB6-FC4A-A48D-6EEBC10C1C5B}"/>
              </a:ext>
            </a:extLst>
          </p:cNvPr>
          <p:cNvSpPr>
            <a:spLocks noGrp="1"/>
          </p:cNvSpPr>
          <p:nvPr>
            <p:ph type="title"/>
          </p:nvPr>
        </p:nvSpPr>
        <p:spPr/>
        <p:txBody>
          <a:bodyPr/>
          <a:lstStyle/>
          <a:p>
            <a:r>
              <a:rPr lang="en-US" dirty="0"/>
              <a:t>Falcon Applied to Network Flow Analysis</a:t>
            </a:r>
          </a:p>
        </p:txBody>
      </p:sp>
      <p:pic>
        <p:nvPicPr>
          <p:cNvPr id="4" name="Picture 3">
            <a:extLst>
              <a:ext uri="{FF2B5EF4-FFF2-40B4-BE49-F238E27FC236}">
                <a16:creationId xmlns:a16="http://schemas.microsoft.com/office/drawing/2014/main" id="{53C37416-58C5-3445-B1B7-E72A8E120AF6}"/>
              </a:ext>
            </a:extLst>
          </p:cNvPr>
          <p:cNvPicPr>
            <a:picLocks noChangeAspect="1"/>
          </p:cNvPicPr>
          <p:nvPr/>
        </p:nvPicPr>
        <p:blipFill rotWithShape="1">
          <a:blip r:embed="rId3">
            <a:extLst>
              <a:ext uri="{28A0092B-C50C-407E-A947-70E740481C1C}">
                <a14:useLocalDpi xmlns:a14="http://schemas.microsoft.com/office/drawing/2010/main" val="0"/>
              </a:ext>
            </a:extLst>
          </a:blip>
          <a:srcRect b="18660"/>
          <a:stretch/>
        </p:blipFill>
        <p:spPr>
          <a:xfrm>
            <a:off x="756500" y="1251956"/>
            <a:ext cx="10679000" cy="480714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9930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116D-6845-8044-9A87-1FA220AE2ADF}"/>
              </a:ext>
            </a:extLst>
          </p:cNvPr>
          <p:cNvSpPr>
            <a:spLocks noGrp="1"/>
          </p:cNvSpPr>
          <p:nvPr>
            <p:ph type="title"/>
          </p:nvPr>
        </p:nvSpPr>
        <p:spPr>
          <a:xfrm>
            <a:off x="429767" y="274320"/>
            <a:ext cx="11430000" cy="535531"/>
          </a:xfrm>
        </p:spPr>
        <p:txBody>
          <a:bodyPr/>
          <a:lstStyle/>
          <a:p>
            <a:r>
              <a:rPr lang="en-US" b="1" dirty="0" err="1">
                <a:solidFill>
                  <a:srgbClr val="125529"/>
                </a:solidFill>
              </a:rPr>
              <a:t>CrossVis</a:t>
            </a:r>
            <a:r>
              <a:rPr lang="en-US" b="1" dirty="0">
                <a:solidFill>
                  <a:srgbClr val="125529"/>
                </a:solidFill>
              </a:rPr>
              <a:t>: Guided Exploratory Data Analysis</a:t>
            </a:r>
            <a:endParaRPr lang="en-US" dirty="0"/>
          </a:p>
        </p:txBody>
      </p:sp>
      <p:sp>
        <p:nvSpPr>
          <p:cNvPr id="3" name="Content Placeholder 2">
            <a:extLst>
              <a:ext uri="{FF2B5EF4-FFF2-40B4-BE49-F238E27FC236}">
                <a16:creationId xmlns:a16="http://schemas.microsoft.com/office/drawing/2014/main" id="{ABC9C08F-58FB-BA48-9558-566D7E75D062}"/>
              </a:ext>
            </a:extLst>
          </p:cNvPr>
          <p:cNvSpPr>
            <a:spLocks noGrp="1"/>
          </p:cNvSpPr>
          <p:nvPr>
            <p:ph idx="1"/>
          </p:nvPr>
        </p:nvSpPr>
        <p:spPr>
          <a:xfrm>
            <a:off x="459930" y="940153"/>
            <a:ext cx="6900240" cy="5558617"/>
          </a:xfrm>
        </p:spPr>
        <p:txBody>
          <a:bodyPr>
            <a:normAutofit fontScale="55000" lnSpcReduction="20000"/>
          </a:bodyPr>
          <a:lstStyle/>
          <a:p>
            <a:pPr marL="0" indent="0">
              <a:spcBef>
                <a:spcPts val="600"/>
              </a:spcBef>
              <a:buNone/>
            </a:pPr>
            <a:r>
              <a:rPr lang="en-US" b="1" dirty="0"/>
              <a:t>Scientific Achievement</a:t>
            </a:r>
          </a:p>
          <a:p>
            <a:pPr marL="0" indent="0">
              <a:spcBef>
                <a:spcPts val="600"/>
              </a:spcBef>
              <a:buNone/>
            </a:pPr>
            <a:r>
              <a:rPr lang="en-US" dirty="0">
                <a:solidFill>
                  <a:srgbClr val="000000"/>
                </a:solidFill>
              </a:rPr>
              <a:t>CrossVis enables flexible exploration and comprehensive understanding of large, heterogeneous, and multivariate data by integrating interactive visualizations and statistical analytics.</a:t>
            </a:r>
          </a:p>
          <a:p>
            <a:pPr marL="0" indent="0">
              <a:spcBef>
                <a:spcPts val="600"/>
              </a:spcBef>
              <a:buNone/>
            </a:pPr>
            <a:endParaRPr lang="en-US" dirty="0"/>
          </a:p>
          <a:p>
            <a:pPr marL="0" indent="0">
              <a:spcBef>
                <a:spcPts val="600"/>
              </a:spcBef>
              <a:buNone/>
            </a:pPr>
            <a:r>
              <a:rPr lang="en-US" b="1" dirty="0"/>
              <a:t>Significance and Impact</a:t>
            </a:r>
          </a:p>
          <a:p>
            <a:pPr marL="0" indent="0">
              <a:spcBef>
                <a:spcPts val="600"/>
              </a:spcBef>
              <a:buNone/>
            </a:pPr>
            <a:r>
              <a:rPr lang="en-US" dirty="0">
                <a:solidFill>
                  <a:srgbClr val="000000"/>
                </a:solidFill>
              </a:rPr>
              <a:t>CrossVis helped materials scientists at ORNL CNMS understand and improve a neural network classification process for microscopic imagery with genetic engineering applications. </a:t>
            </a:r>
          </a:p>
          <a:p>
            <a:pPr marL="0" indent="0">
              <a:spcBef>
                <a:spcPts val="600"/>
              </a:spcBef>
              <a:buNone/>
            </a:pPr>
            <a:r>
              <a:rPr lang="en-US" dirty="0">
                <a:solidFill>
                  <a:srgbClr val="000000"/>
                </a:solidFill>
              </a:rPr>
              <a:t>CrossVis allowed ORNL BER climate scientists to consider more variables from large scale, land model parameter sensitivity analyses and ultimately improve DOE model accuracy.</a:t>
            </a:r>
          </a:p>
          <a:p>
            <a:pPr marL="0" indent="0">
              <a:spcBef>
                <a:spcPts val="600"/>
              </a:spcBef>
              <a:buNone/>
            </a:pPr>
            <a:endParaRPr lang="en-US" dirty="0">
              <a:solidFill>
                <a:srgbClr val="000000"/>
              </a:solidFill>
            </a:endParaRPr>
          </a:p>
          <a:p>
            <a:pPr marL="0" indent="0">
              <a:spcBef>
                <a:spcPts val="600"/>
              </a:spcBef>
              <a:buNone/>
            </a:pPr>
            <a:r>
              <a:rPr lang="en-US" b="1" dirty="0"/>
              <a:t>Research Details</a:t>
            </a:r>
          </a:p>
          <a:p>
            <a:pPr>
              <a:spcBef>
                <a:spcPts val="600"/>
              </a:spcBef>
            </a:pPr>
            <a:r>
              <a:rPr lang="en-US" dirty="0" err="1"/>
              <a:t>CrossVis</a:t>
            </a:r>
            <a:r>
              <a:rPr lang="en-US" dirty="0"/>
              <a:t> implements theoretical information foraging concepts, whereby information dynamically derived from statistical analytics are used to augment interactive data visualizations making key patterns visually salient.</a:t>
            </a:r>
          </a:p>
          <a:p>
            <a:pPr>
              <a:spcBef>
                <a:spcPts val="600"/>
              </a:spcBef>
            </a:pPr>
            <a:r>
              <a:rPr lang="en-US" dirty="0" err="1"/>
              <a:t>CrossVis</a:t>
            </a:r>
            <a:r>
              <a:rPr lang="en-US" dirty="0"/>
              <a:t> provides an advanced multivariate visual analytics framework supporting heterogenous data types (e.g., images, temporal, categorical), progressive high-performance rendering, and a scalable data model.</a:t>
            </a:r>
          </a:p>
          <a:p>
            <a:pPr>
              <a:spcBef>
                <a:spcPts val="600"/>
              </a:spcBef>
            </a:pPr>
            <a:r>
              <a:rPr lang="en-US" dirty="0"/>
              <a:t>Design requirements stem from over a decade of experience collaborating with scientists from a variety of domains.</a:t>
            </a:r>
            <a:endParaRPr lang="en-US" sz="3600" dirty="0"/>
          </a:p>
        </p:txBody>
      </p:sp>
      <p:sp>
        <p:nvSpPr>
          <p:cNvPr id="4" name="TextBox 3">
            <a:extLst>
              <a:ext uri="{FF2B5EF4-FFF2-40B4-BE49-F238E27FC236}">
                <a16:creationId xmlns:a16="http://schemas.microsoft.com/office/drawing/2014/main" id="{E1C9ED36-902E-1D4F-A0C6-30B578DEA765}"/>
              </a:ext>
            </a:extLst>
          </p:cNvPr>
          <p:cNvSpPr txBox="1"/>
          <p:nvPr/>
        </p:nvSpPr>
        <p:spPr>
          <a:xfrm>
            <a:off x="7416824" y="4714935"/>
            <a:ext cx="4395654" cy="1815882"/>
          </a:xfrm>
          <a:prstGeom prst="rect">
            <a:avLst/>
          </a:prstGeom>
          <a:noFill/>
        </p:spPr>
        <p:txBody>
          <a:bodyPr wrap="square" rtlCol="0">
            <a:spAutoFit/>
          </a:bodyPr>
          <a:lstStyle/>
          <a:p>
            <a:r>
              <a:rPr lang="en-US" sz="1400" i="1" dirty="0" err="1">
                <a:latin typeface="+mn-lt"/>
              </a:rPr>
              <a:t>CrossVis</a:t>
            </a:r>
            <a:r>
              <a:rPr lang="en-US" sz="1400" i="1" dirty="0">
                <a:latin typeface="+mn-lt"/>
              </a:rPr>
              <a:t> is a visual analytics tool that integrates statistical analytics and an extended version of parallel coordinates to allow flexible exploratory of large and heterogenous multivariate data.  In addition to climate and materials science, </a:t>
            </a:r>
            <a:r>
              <a:rPr lang="en-US" sz="1400" i="1" dirty="0" err="1">
                <a:latin typeface="+mn-lt"/>
              </a:rPr>
              <a:t>CrossVis</a:t>
            </a:r>
            <a:r>
              <a:rPr lang="en-US" sz="1400" i="1" dirty="0">
                <a:latin typeface="+mn-lt"/>
              </a:rPr>
              <a:t> has been applied to cyber security, manufacturing, power grid, and system performance projects.</a:t>
            </a:r>
          </a:p>
        </p:txBody>
      </p:sp>
      <p:sp>
        <p:nvSpPr>
          <p:cNvPr id="5" name="Rounded Rectangle 4">
            <a:extLst>
              <a:ext uri="{FF2B5EF4-FFF2-40B4-BE49-F238E27FC236}">
                <a16:creationId xmlns:a16="http://schemas.microsoft.com/office/drawing/2014/main" id="{19B3AFA3-6275-3F46-A786-E424D18B29CC}"/>
              </a:ext>
            </a:extLst>
          </p:cNvPr>
          <p:cNvSpPr/>
          <p:nvPr/>
        </p:nvSpPr>
        <p:spPr>
          <a:xfrm>
            <a:off x="7360169" y="895183"/>
            <a:ext cx="4499597" cy="5635634"/>
          </a:xfrm>
          <a:prstGeom prst="roundRect">
            <a:avLst>
              <a:gd name="adj" fmla="val 205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56410F-6A53-8644-97CB-50A1716B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4793" y="999361"/>
            <a:ext cx="4068744" cy="1767283"/>
          </a:xfrm>
          <a:prstGeom prst="rect">
            <a:avLst/>
          </a:prstGeom>
        </p:spPr>
      </p:pic>
      <p:pic>
        <p:nvPicPr>
          <p:cNvPr id="7" name="Picture 6">
            <a:extLst>
              <a:ext uri="{FF2B5EF4-FFF2-40B4-BE49-F238E27FC236}">
                <a16:creationId xmlns:a16="http://schemas.microsoft.com/office/drawing/2014/main" id="{B9B3D84A-7956-0A4B-A2E2-568CC1CF9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824" y="3212793"/>
            <a:ext cx="4395654" cy="1044438"/>
          </a:xfrm>
          <a:prstGeom prst="rect">
            <a:avLst/>
          </a:prstGeom>
        </p:spPr>
      </p:pic>
      <p:sp>
        <p:nvSpPr>
          <p:cNvPr id="8" name="TextBox 7">
            <a:extLst>
              <a:ext uri="{FF2B5EF4-FFF2-40B4-BE49-F238E27FC236}">
                <a16:creationId xmlns:a16="http://schemas.microsoft.com/office/drawing/2014/main" id="{C841AF6A-3D07-AA4B-BE71-D2077C091455}"/>
              </a:ext>
            </a:extLst>
          </p:cNvPr>
          <p:cNvSpPr txBox="1"/>
          <p:nvPr/>
        </p:nvSpPr>
        <p:spPr>
          <a:xfrm>
            <a:off x="7704124" y="2796624"/>
            <a:ext cx="3810082" cy="307777"/>
          </a:xfrm>
          <a:prstGeom prst="rect">
            <a:avLst/>
          </a:prstGeom>
          <a:noFill/>
        </p:spPr>
        <p:txBody>
          <a:bodyPr wrap="none" rtlCol="0">
            <a:spAutoFit/>
          </a:bodyPr>
          <a:lstStyle/>
          <a:p>
            <a:pPr algn="ctr"/>
            <a:r>
              <a:rPr lang="en-US" sz="1400" b="1" dirty="0"/>
              <a:t>Exploration of Historical Hurricane Observations</a:t>
            </a:r>
          </a:p>
        </p:txBody>
      </p:sp>
      <p:sp>
        <p:nvSpPr>
          <p:cNvPr id="9" name="TextBox 8">
            <a:extLst>
              <a:ext uri="{FF2B5EF4-FFF2-40B4-BE49-F238E27FC236}">
                <a16:creationId xmlns:a16="http://schemas.microsoft.com/office/drawing/2014/main" id="{0D9A7916-834C-A945-B8D0-65C8AAA60D36}"/>
              </a:ext>
            </a:extLst>
          </p:cNvPr>
          <p:cNvSpPr txBox="1"/>
          <p:nvPr/>
        </p:nvSpPr>
        <p:spPr>
          <a:xfrm>
            <a:off x="7661452" y="4291226"/>
            <a:ext cx="3895425" cy="307777"/>
          </a:xfrm>
          <a:prstGeom prst="rect">
            <a:avLst/>
          </a:prstGeom>
          <a:noFill/>
        </p:spPr>
        <p:txBody>
          <a:bodyPr wrap="none" rtlCol="0">
            <a:spAutoFit/>
          </a:bodyPr>
          <a:lstStyle/>
          <a:p>
            <a:pPr algn="ctr"/>
            <a:r>
              <a:rPr lang="en-US" sz="1400" b="1" dirty="0"/>
              <a:t>Analyze Neural Networks for Microscopic Imagery</a:t>
            </a:r>
          </a:p>
        </p:txBody>
      </p:sp>
      <p:sp>
        <p:nvSpPr>
          <p:cNvPr id="10" name="TextBox 9">
            <a:extLst>
              <a:ext uri="{FF2B5EF4-FFF2-40B4-BE49-F238E27FC236}">
                <a16:creationId xmlns:a16="http://schemas.microsoft.com/office/drawing/2014/main" id="{946C9A60-B224-7843-B00E-D8B4E6AEE70A}"/>
              </a:ext>
            </a:extLst>
          </p:cNvPr>
          <p:cNvSpPr txBox="1"/>
          <p:nvPr/>
        </p:nvSpPr>
        <p:spPr>
          <a:xfrm>
            <a:off x="459930" y="5954876"/>
            <a:ext cx="6556285" cy="424732"/>
          </a:xfrm>
          <a:prstGeom prst="rect">
            <a:avLst/>
          </a:prstGeom>
          <a:noFill/>
        </p:spPr>
        <p:txBody>
          <a:bodyPr wrap="square" rtlCol="0">
            <a:spAutoFit/>
          </a:bodyPr>
          <a:lstStyle/>
          <a:p>
            <a:pPr>
              <a:lnSpc>
                <a:spcPct val="90000"/>
              </a:lnSpc>
            </a:pPr>
            <a:r>
              <a:rPr lang="en-US" sz="1200" b="1" dirty="0"/>
              <a:t>Citation</a:t>
            </a:r>
            <a:r>
              <a:rPr lang="en-US" sz="1200" dirty="0"/>
              <a:t>: A. </a:t>
            </a:r>
            <a:r>
              <a:rPr lang="en-US" sz="1200" dirty="0" err="1"/>
              <a:t>Trofimov</a:t>
            </a:r>
            <a:r>
              <a:rPr lang="en-US" sz="1200" dirty="0"/>
              <a:t>, … </a:t>
            </a:r>
            <a:r>
              <a:rPr lang="en-US" sz="1200" b="1" dirty="0"/>
              <a:t>C. Steed.</a:t>
            </a:r>
            <a:r>
              <a:rPr lang="en-US" sz="1200" dirty="0"/>
              <a:t> “Deep Data Analytics for Genetic Engineering of Diatoms Linking Genotype to Phenotype via Machine Learning”, </a:t>
            </a:r>
            <a:r>
              <a:rPr lang="en-US" sz="1200" i="1" dirty="0" err="1"/>
              <a:t>npj</a:t>
            </a:r>
            <a:r>
              <a:rPr lang="en-US" sz="1200" i="1" dirty="0"/>
              <a:t> Computational Materials</a:t>
            </a:r>
            <a:r>
              <a:rPr lang="en-US" sz="1200" dirty="0"/>
              <a:t>, 2019.</a:t>
            </a:r>
          </a:p>
        </p:txBody>
      </p:sp>
    </p:spTree>
    <p:extLst>
      <p:ext uri="{BB962C8B-B14F-4D97-AF65-F5344CB8AC3E}">
        <p14:creationId xmlns:p14="http://schemas.microsoft.com/office/powerpoint/2010/main" val="1868649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F0B1-0ACD-614B-93F5-58276C9C08B6}"/>
              </a:ext>
            </a:extLst>
          </p:cNvPr>
          <p:cNvSpPr>
            <a:spLocks noGrp="1"/>
          </p:cNvSpPr>
          <p:nvPr>
            <p:ph type="title"/>
          </p:nvPr>
        </p:nvSpPr>
        <p:spPr>
          <a:xfrm>
            <a:off x="429768" y="274320"/>
            <a:ext cx="11425236" cy="535531"/>
          </a:xfrm>
        </p:spPr>
        <p:txBody>
          <a:bodyPr/>
          <a:lstStyle/>
          <a:p>
            <a:r>
              <a:rPr lang="en-US" dirty="0" err="1"/>
              <a:t>VitalVis</a:t>
            </a:r>
            <a:r>
              <a:rPr lang="en-US" dirty="0"/>
              <a:t>: Visual Exploration of Anesthesiology Data</a:t>
            </a:r>
          </a:p>
        </p:txBody>
      </p:sp>
      <p:pic>
        <p:nvPicPr>
          <p:cNvPr id="4" name="Picture 3">
            <a:extLst>
              <a:ext uri="{FF2B5EF4-FFF2-40B4-BE49-F238E27FC236}">
                <a16:creationId xmlns:a16="http://schemas.microsoft.com/office/drawing/2014/main" id="{7EDCA3E0-08FB-1B40-8E7D-D3554E4D333F}"/>
              </a:ext>
            </a:extLst>
          </p:cNvPr>
          <p:cNvPicPr>
            <a:picLocks noChangeAspect="1"/>
          </p:cNvPicPr>
          <p:nvPr/>
        </p:nvPicPr>
        <p:blipFill>
          <a:blip r:embed="rId2"/>
          <a:stretch>
            <a:fillRect/>
          </a:stretch>
        </p:blipFill>
        <p:spPr>
          <a:xfrm>
            <a:off x="2048709" y="809851"/>
            <a:ext cx="8094581" cy="5603258"/>
          </a:xfrm>
          <a:prstGeom prst="rect">
            <a:avLst/>
          </a:prstGeom>
        </p:spPr>
      </p:pic>
    </p:spTree>
    <p:extLst>
      <p:ext uri="{BB962C8B-B14F-4D97-AF65-F5344CB8AC3E}">
        <p14:creationId xmlns:p14="http://schemas.microsoft.com/office/powerpoint/2010/main" val="395049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ORNL_leaf bevel.png"/>
          <p:cNvPicPr>
            <a:picLocks noChangeAspect="1"/>
          </p:cNvPicPr>
          <p:nvPr/>
        </p:nvPicPr>
        <p:blipFill>
          <a:blip r:embed="rId3" cstate="print"/>
          <a:stretch>
            <a:fillRect/>
          </a:stretch>
        </p:blipFill>
        <p:spPr>
          <a:xfrm>
            <a:off x="9507538" y="6173788"/>
            <a:ext cx="1014412" cy="525462"/>
          </a:xfrm>
          <a:prstGeom prst="rect">
            <a:avLst/>
          </a:prstGeom>
          <a:effectLst>
            <a:outerShdw blurRad="25400" dist="12700" dir="2700000" algn="tl" rotWithShape="0">
              <a:prstClr val="black">
                <a:alpha val="20000"/>
              </a:prstClr>
            </a:outerShdw>
          </a:effectLst>
        </p:spPr>
      </p:pic>
      <p:pic>
        <p:nvPicPr>
          <p:cNvPr id="8" name="Picture 7"/>
          <p:cNvPicPr>
            <a:picLocks noChangeAspect="1"/>
          </p:cNvPicPr>
          <p:nvPr/>
        </p:nvPicPr>
        <p:blipFill>
          <a:blip r:embed="rId4"/>
          <a:stretch>
            <a:fillRect/>
          </a:stretch>
        </p:blipFill>
        <p:spPr>
          <a:xfrm>
            <a:off x="1866946" y="640728"/>
            <a:ext cx="8458200" cy="5894216"/>
          </a:xfrm>
          <a:prstGeom prst="rect">
            <a:avLst/>
          </a:prstGeom>
        </p:spPr>
      </p:pic>
      <p:sp>
        <p:nvSpPr>
          <p:cNvPr id="2" name="Rectangle 1"/>
          <p:cNvSpPr/>
          <p:nvPr/>
        </p:nvSpPr>
        <p:spPr>
          <a:xfrm>
            <a:off x="6477000" y="5231400"/>
            <a:ext cx="1752600" cy="381000"/>
          </a:xfrm>
          <a:prstGeom prst="rect">
            <a:avLst/>
          </a:prstGeom>
          <a:noFill/>
          <a:ln w="19050">
            <a:solidFill>
              <a:srgbClr val="135C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cxnSpLocks/>
          </p:cNvCxnSpPr>
          <p:nvPr/>
        </p:nvCxnSpPr>
        <p:spPr>
          <a:xfrm flipV="1">
            <a:off x="8023440" y="3924780"/>
            <a:ext cx="0" cy="1295400"/>
          </a:xfrm>
          <a:prstGeom prst="line">
            <a:avLst/>
          </a:prstGeom>
          <a:ln w="19050">
            <a:solidFill>
              <a:srgbClr val="135C13"/>
            </a:solidFill>
          </a:ln>
        </p:spPr>
        <p:style>
          <a:lnRef idx="2">
            <a:schemeClr val="accent1"/>
          </a:lnRef>
          <a:fillRef idx="0">
            <a:schemeClr val="accent1"/>
          </a:fillRef>
          <a:effectRef idx="1">
            <a:schemeClr val="accent1"/>
          </a:effectRef>
          <a:fontRef idx="minor">
            <a:schemeClr val="tx1"/>
          </a:fontRef>
        </p:style>
      </p:cxnSp>
      <p:sp>
        <p:nvSpPr>
          <p:cNvPr id="16" name="5-Point Star 15"/>
          <p:cNvSpPr/>
          <p:nvPr/>
        </p:nvSpPr>
        <p:spPr>
          <a:xfrm>
            <a:off x="7848600" y="3772380"/>
            <a:ext cx="381000" cy="228600"/>
          </a:xfrm>
          <a:prstGeom prst="star5">
            <a:avLst/>
          </a:prstGeom>
          <a:solidFill>
            <a:srgbClr val="FFFF00"/>
          </a:solidFill>
          <a:ln w="25400">
            <a:solidFill>
              <a:srgbClr val="135C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3594" y="320040"/>
            <a:ext cx="11504904" cy="978729"/>
          </a:xfrm>
        </p:spPr>
        <p:txBody>
          <a:bodyPr/>
          <a:lstStyle/>
          <a:p>
            <a:r>
              <a:rPr lang="en-US" dirty="0"/>
              <a:t>A Little About ORNL…</a:t>
            </a:r>
            <a:br>
              <a:rPr lang="en-US" dirty="0"/>
            </a:br>
            <a:endParaRPr lang="en-US" dirty="0"/>
          </a:p>
        </p:txBody>
      </p:sp>
    </p:spTree>
    <p:extLst>
      <p:ext uri="{BB962C8B-B14F-4D97-AF65-F5344CB8AC3E}">
        <p14:creationId xmlns:p14="http://schemas.microsoft.com/office/powerpoint/2010/main" val="2559287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BF011-1050-6D46-9E09-E7124B08ACED}"/>
              </a:ext>
            </a:extLst>
          </p:cNvPr>
          <p:cNvSpPr>
            <a:spLocks noGrp="1"/>
          </p:cNvSpPr>
          <p:nvPr>
            <p:ph type="title"/>
          </p:nvPr>
        </p:nvSpPr>
        <p:spPr>
          <a:xfrm>
            <a:off x="429768" y="274320"/>
            <a:ext cx="11425236" cy="535531"/>
          </a:xfrm>
        </p:spPr>
        <p:txBody>
          <a:bodyPr/>
          <a:lstStyle/>
          <a:p>
            <a:r>
              <a:rPr lang="en-US" dirty="0"/>
              <a:t>Visual Analysis of Quantum Computing Experiments</a:t>
            </a:r>
          </a:p>
        </p:txBody>
      </p:sp>
      <p:pic>
        <p:nvPicPr>
          <p:cNvPr id="4" name="Picture 3">
            <a:extLst>
              <a:ext uri="{FF2B5EF4-FFF2-40B4-BE49-F238E27FC236}">
                <a16:creationId xmlns:a16="http://schemas.microsoft.com/office/drawing/2014/main" id="{64A20ECB-1BBB-F64A-8E26-3996F16A2424}"/>
              </a:ext>
            </a:extLst>
          </p:cNvPr>
          <p:cNvPicPr>
            <a:picLocks noChangeAspect="1"/>
          </p:cNvPicPr>
          <p:nvPr/>
        </p:nvPicPr>
        <p:blipFill>
          <a:blip r:embed="rId2"/>
          <a:stretch>
            <a:fillRect/>
          </a:stretch>
        </p:blipFill>
        <p:spPr>
          <a:xfrm>
            <a:off x="1487382" y="978034"/>
            <a:ext cx="9549322" cy="5455590"/>
          </a:xfrm>
          <a:prstGeom prst="rect">
            <a:avLst/>
          </a:prstGeom>
        </p:spPr>
      </p:pic>
      <p:pic>
        <p:nvPicPr>
          <p:cNvPr id="6" name="Picture 5">
            <a:extLst>
              <a:ext uri="{FF2B5EF4-FFF2-40B4-BE49-F238E27FC236}">
                <a16:creationId xmlns:a16="http://schemas.microsoft.com/office/drawing/2014/main" id="{9D9D2BE1-6DD6-9A47-8DCC-02267CD91FB8}"/>
              </a:ext>
            </a:extLst>
          </p:cNvPr>
          <p:cNvPicPr>
            <a:picLocks noChangeAspect="1"/>
          </p:cNvPicPr>
          <p:nvPr/>
        </p:nvPicPr>
        <p:blipFill>
          <a:blip r:embed="rId3"/>
          <a:stretch>
            <a:fillRect/>
          </a:stretch>
        </p:blipFill>
        <p:spPr>
          <a:xfrm>
            <a:off x="1487381" y="978034"/>
            <a:ext cx="9549321" cy="5455590"/>
          </a:xfrm>
          <a:prstGeom prst="rect">
            <a:avLst/>
          </a:prstGeom>
        </p:spPr>
      </p:pic>
    </p:spTree>
    <p:extLst>
      <p:ext uri="{BB962C8B-B14F-4D97-AF65-F5344CB8AC3E}">
        <p14:creationId xmlns:p14="http://schemas.microsoft.com/office/powerpoint/2010/main" val="119737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F0EBD-7F23-CF4E-B722-734D37A6D5C6}"/>
              </a:ext>
            </a:extLst>
          </p:cNvPr>
          <p:cNvSpPr>
            <a:spLocks noGrp="1"/>
          </p:cNvSpPr>
          <p:nvPr>
            <p:ph type="title"/>
          </p:nvPr>
        </p:nvSpPr>
        <p:spPr/>
        <p:txBody>
          <a:bodyPr/>
          <a:lstStyle/>
          <a:p>
            <a:r>
              <a:rPr lang="en-US" dirty="0"/>
              <a:t>Current State of </a:t>
            </a:r>
            <a:r>
              <a:rPr lang="en-US" b="1" dirty="0"/>
              <a:t>Data Visualization at ORNL</a:t>
            </a:r>
          </a:p>
        </p:txBody>
      </p:sp>
      <p:sp>
        <p:nvSpPr>
          <p:cNvPr id="4" name="Content Placeholder 3">
            <a:extLst>
              <a:ext uri="{FF2B5EF4-FFF2-40B4-BE49-F238E27FC236}">
                <a16:creationId xmlns:a16="http://schemas.microsoft.com/office/drawing/2014/main" id="{97969678-AB8F-1948-8F78-9727F1982023}"/>
              </a:ext>
            </a:extLst>
          </p:cNvPr>
          <p:cNvSpPr>
            <a:spLocks noGrp="1"/>
          </p:cNvSpPr>
          <p:nvPr>
            <p:ph idx="1"/>
          </p:nvPr>
        </p:nvSpPr>
        <p:spPr>
          <a:xfrm>
            <a:off x="448055" y="1422400"/>
            <a:ext cx="8182670" cy="4673599"/>
          </a:xfrm>
        </p:spPr>
        <p:txBody>
          <a:bodyPr>
            <a:normAutofit fontScale="70000" lnSpcReduction="20000"/>
          </a:bodyPr>
          <a:lstStyle/>
          <a:p>
            <a:r>
              <a:rPr lang="en-US" dirty="0"/>
              <a:t>Data visualization plays an </a:t>
            </a:r>
            <a:r>
              <a:rPr lang="en-US" b="1" dirty="0"/>
              <a:t>important role</a:t>
            </a:r>
            <a:r>
              <a:rPr lang="en-US" dirty="0"/>
              <a:t> in most projects</a:t>
            </a:r>
          </a:p>
          <a:p>
            <a:pPr lvl="1"/>
            <a:r>
              <a:rPr lang="en-US" dirty="0"/>
              <a:t>Teams either recruit visualization help or develop in-house solutions</a:t>
            </a:r>
          </a:p>
          <a:p>
            <a:pPr lvl="1"/>
            <a:r>
              <a:rPr lang="en-US" dirty="0"/>
              <a:t>Success of projects often hinges on delivering effective visualizations</a:t>
            </a:r>
          </a:p>
          <a:p>
            <a:pPr lvl="1"/>
            <a:r>
              <a:rPr lang="en-US" dirty="0"/>
              <a:t>Sometimes data visualization design is delayed until near the end</a:t>
            </a:r>
          </a:p>
          <a:p>
            <a:pPr lvl="1"/>
            <a:endParaRPr lang="en-US" dirty="0"/>
          </a:p>
          <a:p>
            <a:r>
              <a:rPr lang="en-US" dirty="0"/>
              <a:t>Significant expertise / resources that are </a:t>
            </a:r>
            <a:r>
              <a:rPr lang="en-US" b="1" dirty="0"/>
              <a:t>mostly disconnected</a:t>
            </a:r>
          </a:p>
          <a:p>
            <a:pPr lvl="1"/>
            <a:r>
              <a:rPr lang="en-US" dirty="0"/>
              <a:t>Experts across all the data visualization sub-disciplines</a:t>
            </a:r>
          </a:p>
          <a:p>
            <a:pPr lvl="1"/>
            <a:r>
              <a:rPr lang="en-US" dirty="0"/>
              <a:t>Visualization community is missing</a:t>
            </a:r>
          </a:p>
          <a:p>
            <a:pPr lvl="1"/>
            <a:r>
              <a:rPr lang="en-US" dirty="0"/>
              <a:t>Visualization labs are usually not connected</a:t>
            </a:r>
          </a:p>
          <a:p>
            <a:pPr lvl="1"/>
            <a:endParaRPr lang="en-US" dirty="0"/>
          </a:p>
          <a:p>
            <a:r>
              <a:rPr lang="en-US" dirty="0"/>
              <a:t>Data visualization capabilities and highlights have </a:t>
            </a:r>
            <a:r>
              <a:rPr lang="en-US" b="1" dirty="0"/>
              <a:t>low visibility</a:t>
            </a:r>
          </a:p>
          <a:p>
            <a:pPr lvl="1"/>
            <a:r>
              <a:rPr lang="en-US" dirty="0"/>
              <a:t>Tools and techniques developed at ORNL are hard to find</a:t>
            </a:r>
          </a:p>
          <a:p>
            <a:pPr lvl="1"/>
            <a:r>
              <a:rPr lang="en-US" dirty="0"/>
              <a:t>Domain experts have trouble finding data visualization expertise</a:t>
            </a:r>
          </a:p>
        </p:txBody>
      </p:sp>
      <p:pic>
        <p:nvPicPr>
          <p:cNvPr id="5" name="Picture 4">
            <a:extLst>
              <a:ext uri="{FF2B5EF4-FFF2-40B4-BE49-F238E27FC236}">
                <a16:creationId xmlns:a16="http://schemas.microsoft.com/office/drawing/2014/main" id="{A1E96D18-8CA7-2947-BDE7-80F5032A0995}"/>
              </a:ext>
            </a:extLst>
          </p:cNvPr>
          <p:cNvPicPr>
            <a:picLocks noChangeAspect="1"/>
          </p:cNvPicPr>
          <p:nvPr/>
        </p:nvPicPr>
        <p:blipFill>
          <a:blip r:embed="rId2"/>
          <a:stretch>
            <a:fillRect/>
          </a:stretch>
        </p:blipFill>
        <p:spPr>
          <a:xfrm>
            <a:off x="8630725" y="1098329"/>
            <a:ext cx="3561275" cy="2496207"/>
          </a:xfrm>
          <a:prstGeom prst="rect">
            <a:avLst/>
          </a:prstGeom>
        </p:spPr>
      </p:pic>
      <p:pic>
        <p:nvPicPr>
          <p:cNvPr id="7" name="Picture 6">
            <a:extLst>
              <a:ext uri="{FF2B5EF4-FFF2-40B4-BE49-F238E27FC236}">
                <a16:creationId xmlns:a16="http://schemas.microsoft.com/office/drawing/2014/main" id="{D38AA970-034B-234D-9F25-A0FE3971659E}"/>
              </a:ext>
            </a:extLst>
          </p:cNvPr>
          <p:cNvPicPr>
            <a:picLocks noChangeAspect="1"/>
          </p:cNvPicPr>
          <p:nvPr/>
        </p:nvPicPr>
        <p:blipFill>
          <a:blip r:embed="rId3"/>
          <a:stretch>
            <a:fillRect/>
          </a:stretch>
        </p:blipFill>
        <p:spPr>
          <a:xfrm>
            <a:off x="8941224" y="3759199"/>
            <a:ext cx="2940276" cy="249620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3931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3C099C-D95A-AF4F-8575-5A25450C85D1}"/>
              </a:ext>
            </a:extLst>
          </p:cNvPr>
          <p:cNvSpPr txBox="1"/>
          <p:nvPr/>
        </p:nvSpPr>
        <p:spPr>
          <a:xfrm>
            <a:off x="953298" y="1092200"/>
            <a:ext cx="10251524" cy="1338828"/>
          </a:xfrm>
          <a:prstGeom prst="rect">
            <a:avLst/>
          </a:prstGeom>
          <a:noFill/>
        </p:spPr>
        <p:txBody>
          <a:bodyPr wrap="none" rtlCol="0">
            <a:spAutoFit/>
          </a:bodyPr>
          <a:lstStyle/>
          <a:p>
            <a:pPr algn="ctr">
              <a:lnSpc>
                <a:spcPct val="90000"/>
              </a:lnSpc>
            </a:pPr>
            <a:r>
              <a:rPr lang="en-US" sz="4000" b="1" dirty="0">
                <a:latin typeface="+mn-lt"/>
              </a:rPr>
              <a:t>PROPOSED SOLUTION:</a:t>
            </a:r>
          </a:p>
          <a:p>
            <a:pPr algn="ctr">
              <a:lnSpc>
                <a:spcPct val="90000"/>
              </a:lnSpc>
            </a:pPr>
            <a:endParaRPr lang="en-US" sz="1400" b="1" dirty="0">
              <a:latin typeface="+mn-lt"/>
            </a:endParaRPr>
          </a:p>
          <a:p>
            <a:pPr algn="ctr">
              <a:lnSpc>
                <a:spcPct val="90000"/>
              </a:lnSpc>
            </a:pPr>
            <a:r>
              <a:rPr lang="en-US" sz="3600" b="1" dirty="0">
                <a:latin typeface="+mn-lt"/>
              </a:rPr>
              <a:t>Establish a Hub for Data Visualization at ORNL</a:t>
            </a:r>
          </a:p>
        </p:txBody>
      </p:sp>
      <p:pic>
        <p:nvPicPr>
          <p:cNvPr id="6" name="Picture 5">
            <a:extLst>
              <a:ext uri="{FF2B5EF4-FFF2-40B4-BE49-F238E27FC236}">
                <a16:creationId xmlns:a16="http://schemas.microsoft.com/office/drawing/2014/main" id="{8DC32B9B-6383-8646-8EC3-1564F1110B17}"/>
              </a:ext>
            </a:extLst>
          </p:cNvPr>
          <p:cNvPicPr>
            <a:picLocks noChangeAspect="1"/>
          </p:cNvPicPr>
          <p:nvPr/>
        </p:nvPicPr>
        <p:blipFill>
          <a:blip r:embed="rId2"/>
          <a:stretch>
            <a:fillRect/>
          </a:stretch>
        </p:blipFill>
        <p:spPr>
          <a:xfrm>
            <a:off x="1962150" y="2705100"/>
            <a:ext cx="8267700" cy="3060700"/>
          </a:xfrm>
          <a:prstGeom prst="rect">
            <a:avLst/>
          </a:prstGeom>
        </p:spPr>
      </p:pic>
    </p:spTree>
    <p:extLst>
      <p:ext uri="{BB962C8B-B14F-4D97-AF65-F5344CB8AC3E}">
        <p14:creationId xmlns:p14="http://schemas.microsoft.com/office/powerpoint/2010/main" val="2959719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6FBE-0F6E-A849-BDEE-A3731095B3AE}"/>
              </a:ext>
            </a:extLst>
          </p:cNvPr>
          <p:cNvSpPr>
            <a:spLocks noGrp="1"/>
          </p:cNvSpPr>
          <p:nvPr>
            <p:ph type="title"/>
          </p:nvPr>
        </p:nvSpPr>
        <p:spPr/>
        <p:txBody>
          <a:bodyPr/>
          <a:lstStyle/>
          <a:p>
            <a:r>
              <a:rPr lang="en-US" b="1" dirty="0"/>
              <a:t>ORNL VISTA Lab Mission</a:t>
            </a:r>
          </a:p>
        </p:txBody>
      </p:sp>
      <p:sp>
        <p:nvSpPr>
          <p:cNvPr id="5" name="Rounded Rectangle 4">
            <a:extLst>
              <a:ext uri="{FF2B5EF4-FFF2-40B4-BE49-F238E27FC236}">
                <a16:creationId xmlns:a16="http://schemas.microsoft.com/office/drawing/2014/main" id="{7F2D813D-E788-B042-89FF-1D6A73104CF9}"/>
              </a:ext>
            </a:extLst>
          </p:cNvPr>
          <p:cNvSpPr/>
          <p:nvPr/>
        </p:nvSpPr>
        <p:spPr>
          <a:xfrm>
            <a:off x="988789" y="2692400"/>
            <a:ext cx="10307193" cy="3505200"/>
          </a:xfrm>
          <a:prstGeom prst="roundRect">
            <a:avLst>
              <a:gd name="adj" fmla="val 10006"/>
            </a:avLst>
          </a:prstGeom>
          <a:solidFill>
            <a:schemeClr val="tx2">
              <a:lumMod val="20000"/>
              <a:lumOff val="80000"/>
            </a:schemeClr>
          </a:solidFill>
          <a:ln w="19050">
            <a:solidFill>
              <a:schemeClr val="accent1">
                <a:lumMod val="50000"/>
              </a:schemeClr>
            </a:solidFill>
            <a:miter lim="800000"/>
          </a:ln>
          <a:effectLst>
            <a:outerShdw blurRad="50800" dist="38100" dir="5400000" algn="t"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b" anchorCtr="0" forceAA="0" compatLnSpc="1">
            <a:prstTxWarp prst="textNoShape">
              <a:avLst/>
            </a:prstTxWarp>
            <a:noAutofit/>
          </a:bodyPr>
          <a:lstStyle/>
          <a:p>
            <a:pPr>
              <a:lnSpc>
                <a:spcPct val="90000"/>
              </a:lnSpc>
            </a:pPr>
            <a:r>
              <a:rPr lang="en-US" sz="2400" dirty="0">
                <a:solidFill>
                  <a:schemeClr val="tx1"/>
                </a:solidFill>
              </a:rPr>
              <a:t>Build a data visualization community that spans directorates and highlight its work</a:t>
            </a:r>
          </a:p>
          <a:p>
            <a:pPr>
              <a:lnSpc>
                <a:spcPct val="90000"/>
              </a:lnSpc>
            </a:pPr>
            <a:endParaRPr lang="en-US" sz="2400" dirty="0">
              <a:solidFill>
                <a:schemeClr val="tx1"/>
              </a:solidFill>
            </a:endParaRPr>
          </a:p>
          <a:p>
            <a:pPr>
              <a:lnSpc>
                <a:spcPct val="90000"/>
              </a:lnSpc>
            </a:pPr>
            <a:r>
              <a:rPr lang="en-US" sz="2400" dirty="0">
                <a:solidFill>
                  <a:schemeClr val="tx1"/>
                </a:solidFill>
              </a:rPr>
              <a:t>Form a bridge connecting data visualization expertise to domain-specific data analysis challenges of national significance</a:t>
            </a:r>
          </a:p>
          <a:p>
            <a:pPr>
              <a:lnSpc>
                <a:spcPct val="90000"/>
              </a:lnSpc>
            </a:pPr>
            <a:endParaRPr lang="en-US" sz="2400" dirty="0">
              <a:solidFill>
                <a:schemeClr val="tx1"/>
              </a:solidFill>
            </a:endParaRPr>
          </a:p>
          <a:p>
            <a:pPr>
              <a:lnSpc>
                <a:spcPct val="90000"/>
              </a:lnSpc>
            </a:pPr>
            <a:r>
              <a:rPr lang="en-US" sz="2400" dirty="0">
                <a:solidFill>
                  <a:schemeClr val="tx1"/>
                </a:solidFill>
              </a:rPr>
              <a:t>Establish an innovative laboratory with interactive displays and software for collaboratively exploring data</a:t>
            </a:r>
          </a:p>
        </p:txBody>
      </p:sp>
      <p:sp>
        <p:nvSpPr>
          <p:cNvPr id="3" name="Rounded Rectangle 2">
            <a:extLst>
              <a:ext uri="{FF2B5EF4-FFF2-40B4-BE49-F238E27FC236}">
                <a16:creationId xmlns:a16="http://schemas.microsoft.com/office/drawing/2014/main" id="{E7BF6475-DDD0-8443-8239-867E386BB4B6}"/>
              </a:ext>
            </a:extLst>
          </p:cNvPr>
          <p:cNvSpPr/>
          <p:nvPr/>
        </p:nvSpPr>
        <p:spPr>
          <a:xfrm>
            <a:off x="736600" y="1328526"/>
            <a:ext cx="10868660" cy="1744874"/>
          </a:xfrm>
          <a:prstGeom prst="roundRect">
            <a:avLst>
              <a:gd name="adj" fmla="val 10006"/>
            </a:avLst>
          </a:prstGeom>
          <a:solidFill>
            <a:schemeClr val="tx2">
              <a:lumMod val="40000"/>
              <a:lumOff val="60000"/>
            </a:schemeClr>
          </a:solidFill>
          <a:ln w="19050">
            <a:solidFill>
              <a:schemeClr val="accent1">
                <a:lumMod val="50000"/>
              </a:schemeClr>
            </a:solidFill>
            <a:miter lim="800000"/>
          </a:ln>
          <a:effectLst>
            <a:outerShdw blurRad="50800" dist="38100" dir="5400000" algn="t"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l">
              <a:lnSpc>
                <a:spcPct val="90000"/>
              </a:lnSpc>
            </a:pPr>
            <a:r>
              <a:rPr lang="en-US" sz="3200" dirty="0">
                <a:solidFill>
                  <a:schemeClr val="tx1"/>
                </a:solidFill>
              </a:rPr>
              <a:t>Improve domain experts’ ability to explore large and complex data through interactive data visualization and analysis research and development</a:t>
            </a:r>
          </a:p>
        </p:txBody>
      </p:sp>
    </p:spTree>
    <p:extLst>
      <p:ext uri="{BB962C8B-B14F-4D97-AF65-F5344CB8AC3E}">
        <p14:creationId xmlns:p14="http://schemas.microsoft.com/office/powerpoint/2010/main" val="1189915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55DC-E42A-6740-8F94-E7839E5C084C}"/>
              </a:ext>
            </a:extLst>
          </p:cNvPr>
          <p:cNvSpPr>
            <a:spLocks noGrp="1"/>
          </p:cNvSpPr>
          <p:nvPr>
            <p:ph type="title"/>
          </p:nvPr>
        </p:nvSpPr>
        <p:spPr/>
        <p:txBody>
          <a:bodyPr/>
          <a:lstStyle/>
          <a:p>
            <a:r>
              <a:rPr lang="en-US" b="1" dirty="0"/>
              <a:t>Forming a Bridge Between Visualization and Science</a:t>
            </a:r>
          </a:p>
        </p:txBody>
      </p:sp>
      <p:pic>
        <p:nvPicPr>
          <p:cNvPr id="4" name="Picture 3">
            <a:extLst>
              <a:ext uri="{FF2B5EF4-FFF2-40B4-BE49-F238E27FC236}">
                <a16:creationId xmlns:a16="http://schemas.microsoft.com/office/drawing/2014/main" id="{1879D0D9-84A9-A64F-B73D-7F106C650BDF}"/>
              </a:ext>
            </a:extLst>
          </p:cNvPr>
          <p:cNvPicPr>
            <a:picLocks noChangeAspect="1"/>
          </p:cNvPicPr>
          <p:nvPr/>
        </p:nvPicPr>
        <p:blipFill>
          <a:blip r:embed="rId2"/>
          <a:stretch>
            <a:fillRect/>
          </a:stretch>
        </p:blipFill>
        <p:spPr>
          <a:xfrm>
            <a:off x="538798" y="2100592"/>
            <a:ext cx="11207173" cy="2970576"/>
          </a:xfrm>
          <a:prstGeom prst="rect">
            <a:avLst/>
          </a:prstGeom>
        </p:spPr>
      </p:pic>
      <p:sp>
        <p:nvSpPr>
          <p:cNvPr id="3" name="TextBox 2">
            <a:extLst>
              <a:ext uri="{FF2B5EF4-FFF2-40B4-BE49-F238E27FC236}">
                <a16:creationId xmlns:a16="http://schemas.microsoft.com/office/drawing/2014/main" id="{769D2C75-3E57-E547-B98D-0DC4A876414B}"/>
              </a:ext>
            </a:extLst>
          </p:cNvPr>
          <p:cNvSpPr txBox="1"/>
          <p:nvPr/>
        </p:nvSpPr>
        <p:spPr>
          <a:xfrm>
            <a:off x="0" y="5532832"/>
            <a:ext cx="12192000" cy="369332"/>
          </a:xfrm>
          <a:prstGeom prst="rect">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wrap="square" rtlCol="0">
            <a:spAutoFit/>
          </a:bodyPr>
          <a:lstStyle/>
          <a:p>
            <a:pPr algn="ctr">
              <a:lnSpc>
                <a:spcPct val="90000"/>
              </a:lnSpc>
            </a:pPr>
            <a:r>
              <a:rPr lang="en-US" sz="2000" b="1" dirty="0">
                <a:latin typeface="+mn-lt"/>
              </a:rPr>
              <a:t>If successful, this bridge will yield new projects, partnerships, and opportunities.</a:t>
            </a:r>
          </a:p>
        </p:txBody>
      </p:sp>
      <p:sp>
        <p:nvSpPr>
          <p:cNvPr id="5" name="TextBox 4">
            <a:extLst>
              <a:ext uri="{FF2B5EF4-FFF2-40B4-BE49-F238E27FC236}">
                <a16:creationId xmlns:a16="http://schemas.microsoft.com/office/drawing/2014/main" id="{73C5601A-F20E-7B4D-A85D-5E2D38AEBD95}"/>
              </a:ext>
            </a:extLst>
          </p:cNvPr>
          <p:cNvSpPr txBox="1"/>
          <p:nvPr/>
        </p:nvSpPr>
        <p:spPr>
          <a:xfrm>
            <a:off x="1865514" y="1140502"/>
            <a:ext cx="8460970" cy="646331"/>
          </a:xfrm>
          <a:prstGeom prst="rect">
            <a:avLst/>
          </a:prstGeom>
          <a:noFill/>
        </p:spPr>
        <p:txBody>
          <a:bodyPr wrap="none" rtlCol="0">
            <a:spAutoFit/>
          </a:bodyPr>
          <a:lstStyle/>
          <a:p>
            <a:pPr algn="ctr">
              <a:lnSpc>
                <a:spcPct val="90000"/>
              </a:lnSpc>
            </a:pPr>
            <a:r>
              <a:rPr lang="en-US" sz="2000" b="1" dirty="0">
                <a:latin typeface="+mn-lt"/>
              </a:rPr>
              <a:t>Fulfill the central promise of data visualization by bringing it to bear</a:t>
            </a:r>
          </a:p>
          <a:p>
            <a:pPr algn="ctr">
              <a:lnSpc>
                <a:spcPct val="90000"/>
              </a:lnSpc>
            </a:pPr>
            <a:r>
              <a:rPr lang="en-US" sz="2000" b="1" dirty="0">
                <a:latin typeface="+mn-lt"/>
              </a:rPr>
              <a:t>in data-rich domains where it’s needed the most.</a:t>
            </a:r>
          </a:p>
        </p:txBody>
      </p:sp>
    </p:spTree>
    <p:extLst>
      <p:ext uri="{BB962C8B-B14F-4D97-AF65-F5344CB8AC3E}">
        <p14:creationId xmlns:p14="http://schemas.microsoft.com/office/powerpoint/2010/main" val="1313881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9E2E-9826-B14A-99F7-B5D9649591D0}"/>
              </a:ext>
            </a:extLst>
          </p:cNvPr>
          <p:cNvSpPr>
            <a:spLocks noGrp="1"/>
          </p:cNvSpPr>
          <p:nvPr>
            <p:ph type="title"/>
          </p:nvPr>
        </p:nvSpPr>
        <p:spPr/>
        <p:txBody>
          <a:bodyPr/>
          <a:lstStyle/>
          <a:p>
            <a:r>
              <a:rPr lang="en-US" b="1" dirty="0"/>
              <a:t>Data Visualization Services for ORNL</a:t>
            </a:r>
          </a:p>
        </p:txBody>
      </p:sp>
      <p:pic>
        <p:nvPicPr>
          <p:cNvPr id="6" name="Picture 5">
            <a:extLst>
              <a:ext uri="{FF2B5EF4-FFF2-40B4-BE49-F238E27FC236}">
                <a16:creationId xmlns:a16="http://schemas.microsoft.com/office/drawing/2014/main" id="{ED3660FE-B7A3-0549-8DBD-8C0E39A25068}"/>
              </a:ext>
            </a:extLst>
          </p:cNvPr>
          <p:cNvPicPr>
            <a:picLocks noChangeAspect="1"/>
          </p:cNvPicPr>
          <p:nvPr/>
        </p:nvPicPr>
        <p:blipFill>
          <a:blip r:embed="rId2"/>
          <a:stretch>
            <a:fillRect/>
          </a:stretch>
        </p:blipFill>
        <p:spPr>
          <a:xfrm>
            <a:off x="3437556" y="1088574"/>
            <a:ext cx="8147742" cy="4274452"/>
          </a:xfrm>
          <a:prstGeom prst="rect">
            <a:avLst/>
          </a:prstGeom>
        </p:spPr>
      </p:pic>
      <p:pic>
        <p:nvPicPr>
          <p:cNvPr id="8" name="Picture 7">
            <a:extLst>
              <a:ext uri="{FF2B5EF4-FFF2-40B4-BE49-F238E27FC236}">
                <a16:creationId xmlns:a16="http://schemas.microsoft.com/office/drawing/2014/main" id="{B92CE5DD-78D5-BB48-957E-C910C9C8EC69}"/>
              </a:ext>
            </a:extLst>
          </p:cNvPr>
          <p:cNvPicPr>
            <a:picLocks noChangeAspect="1"/>
          </p:cNvPicPr>
          <p:nvPr/>
        </p:nvPicPr>
        <p:blipFill>
          <a:blip r:embed="rId3"/>
          <a:stretch>
            <a:fillRect/>
          </a:stretch>
        </p:blipFill>
        <p:spPr>
          <a:xfrm>
            <a:off x="733702" y="1266374"/>
            <a:ext cx="2495073" cy="4896272"/>
          </a:xfrm>
          <a:prstGeom prst="rect">
            <a:avLst/>
          </a:prstGeom>
        </p:spPr>
      </p:pic>
    </p:spTree>
    <p:extLst>
      <p:ext uri="{BB962C8B-B14F-4D97-AF65-F5344CB8AC3E}">
        <p14:creationId xmlns:p14="http://schemas.microsoft.com/office/powerpoint/2010/main" val="3362853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9217-C495-0E45-9EB0-D04FCD68614F}"/>
              </a:ext>
            </a:extLst>
          </p:cNvPr>
          <p:cNvSpPr>
            <a:spLocks noGrp="1"/>
          </p:cNvSpPr>
          <p:nvPr>
            <p:ph type="title"/>
          </p:nvPr>
        </p:nvSpPr>
        <p:spPr>
          <a:xfrm>
            <a:off x="429768" y="274320"/>
            <a:ext cx="11425236" cy="535531"/>
          </a:xfrm>
        </p:spPr>
        <p:txBody>
          <a:bodyPr/>
          <a:lstStyle/>
          <a:p>
            <a:r>
              <a:rPr lang="en-US" b="1" dirty="0"/>
              <a:t>Creating a Collaborative Data Exploration Lab</a:t>
            </a:r>
          </a:p>
        </p:txBody>
      </p:sp>
      <p:pic>
        <p:nvPicPr>
          <p:cNvPr id="4" name="Picture 3">
            <a:extLst>
              <a:ext uri="{FF2B5EF4-FFF2-40B4-BE49-F238E27FC236}">
                <a16:creationId xmlns:a16="http://schemas.microsoft.com/office/drawing/2014/main" id="{D26BBF78-B662-ED47-A721-F0A64400EF8B}"/>
              </a:ext>
            </a:extLst>
          </p:cNvPr>
          <p:cNvPicPr>
            <a:picLocks noChangeAspect="1"/>
          </p:cNvPicPr>
          <p:nvPr/>
        </p:nvPicPr>
        <p:blipFill>
          <a:blip r:embed="rId3"/>
          <a:stretch>
            <a:fillRect/>
          </a:stretch>
        </p:blipFill>
        <p:spPr>
          <a:xfrm>
            <a:off x="700278" y="809851"/>
            <a:ext cx="7975092" cy="5448632"/>
          </a:xfrm>
          <a:prstGeom prst="rect">
            <a:avLst/>
          </a:prstGeom>
        </p:spPr>
      </p:pic>
      <p:pic>
        <p:nvPicPr>
          <p:cNvPr id="6" name="Picture 5">
            <a:extLst>
              <a:ext uri="{FF2B5EF4-FFF2-40B4-BE49-F238E27FC236}">
                <a16:creationId xmlns:a16="http://schemas.microsoft.com/office/drawing/2014/main" id="{974E7E70-AB6A-1246-B793-592FFDDD5BCC}"/>
              </a:ext>
            </a:extLst>
          </p:cNvPr>
          <p:cNvPicPr>
            <a:picLocks noChangeAspect="1"/>
          </p:cNvPicPr>
          <p:nvPr/>
        </p:nvPicPr>
        <p:blipFill>
          <a:blip r:embed="rId4"/>
          <a:stretch>
            <a:fillRect/>
          </a:stretch>
        </p:blipFill>
        <p:spPr>
          <a:xfrm>
            <a:off x="8945880" y="4645174"/>
            <a:ext cx="2419964" cy="1613309"/>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98C39C5B-669B-1E4D-9A35-6B4690D2C839}"/>
              </a:ext>
            </a:extLst>
          </p:cNvPr>
          <p:cNvPicPr>
            <a:picLocks noChangeAspect="1"/>
          </p:cNvPicPr>
          <p:nvPr/>
        </p:nvPicPr>
        <p:blipFill>
          <a:blip r:embed="rId5"/>
          <a:stretch>
            <a:fillRect/>
          </a:stretch>
        </p:blipFill>
        <p:spPr>
          <a:xfrm>
            <a:off x="8945880" y="2754680"/>
            <a:ext cx="2419964" cy="1613309"/>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2F32188B-9470-CE4B-A856-468C1DAE9DE5}"/>
              </a:ext>
            </a:extLst>
          </p:cNvPr>
          <p:cNvPicPr>
            <a:picLocks noChangeAspect="1"/>
          </p:cNvPicPr>
          <p:nvPr/>
        </p:nvPicPr>
        <p:blipFill>
          <a:blip r:embed="rId6"/>
          <a:stretch>
            <a:fillRect/>
          </a:stretch>
        </p:blipFill>
        <p:spPr>
          <a:xfrm>
            <a:off x="8945881" y="1172327"/>
            <a:ext cx="2419964" cy="131768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9483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07BACA-EB9C-C349-ACF4-615C702A43E4}"/>
              </a:ext>
            </a:extLst>
          </p:cNvPr>
          <p:cNvSpPr>
            <a:spLocks noGrp="1"/>
          </p:cNvSpPr>
          <p:nvPr>
            <p:ph type="title"/>
          </p:nvPr>
        </p:nvSpPr>
        <p:spPr/>
        <p:txBody>
          <a:bodyPr/>
          <a:lstStyle/>
          <a:p>
            <a:r>
              <a:rPr lang="en-US" b="1" dirty="0"/>
              <a:t>Other VISTA Lab Activities</a:t>
            </a:r>
          </a:p>
        </p:txBody>
      </p:sp>
      <p:sp>
        <p:nvSpPr>
          <p:cNvPr id="4" name="Content Placeholder 3">
            <a:extLst>
              <a:ext uri="{FF2B5EF4-FFF2-40B4-BE49-F238E27FC236}">
                <a16:creationId xmlns:a16="http://schemas.microsoft.com/office/drawing/2014/main" id="{4B27DF39-20CF-DD4B-A8F4-A60A20F293C3}"/>
              </a:ext>
            </a:extLst>
          </p:cNvPr>
          <p:cNvSpPr>
            <a:spLocks noGrp="1"/>
          </p:cNvSpPr>
          <p:nvPr>
            <p:ph idx="1"/>
          </p:nvPr>
        </p:nvSpPr>
        <p:spPr>
          <a:xfrm>
            <a:off x="448055" y="1108364"/>
            <a:ext cx="9738361" cy="4918363"/>
          </a:xfrm>
        </p:spPr>
        <p:txBody>
          <a:bodyPr>
            <a:normAutofit fontScale="77500" lnSpcReduction="20000"/>
          </a:bodyPr>
          <a:lstStyle/>
          <a:p>
            <a:r>
              <a:rPr lang="en-US" b="1" dirty="0"/>
              <a:t>Research and Development</a:t>
            </a:r>
          </a:p>
          <a:p>
            <a:pPr lvl="1"/>
            <a:r>
              <a:rPr lang="en-US" dirty="0"/>
              <a:t>Apply existing tools and develop new tools for data exploration</a:t>
            </a:r>
          </a:p>
          <a:p>
            <a:pPr lvl="1"/>
            <a:r>
              <a:rPr lang="en-US" dirty="0"/>
              <a:t>Publications with domain experts</a:t>
            </a:r>
          </a:p>
          <a:p>
            <a:pPr lvl="1"/>
            <a:endParaRPr lang="en-US" dirty="0"/>
          </a:p>
          <a:p>
            <a:r>
              <a:rPr lang="en-US" b="1" dirty="0"/>
              <a:t>Connect and Expand ORNL Data Visualization Community</a:t>
            </a:r>
          </a:p>
          <a:p>
            <a:pPr lvl="1"/>
            <a:r>
              <a:rPr lang="en-US" dirty="0"/>
              <a:t>Share knowledge and build connections via working groups, hack-a-thons, and data challenges</a:t>
            </a:r>
          </a:p>
          <a:p>
            <a:pPr lvl="1"/>
            <a:r>
              <a:rPr lang="en-US" dirty="0"/>
              <a:t>Organize workshops together; Collaborate on projects; Publications</a:t>
            </a:r>
          </a:p>
          <a:p>
            <a:pPr lvl="1"/>
            <a:endParaRPr lang="en-US" dirty="0"/>
          </a:p>
          <a:p>
            <a:r>
              <a:rPr lang="en-US" b="1" dirty="0"/>
              <a:t>Promote ORNL Visualization People and Capabilities</a:t>
            </a:r>
          </a:p>
          <a:p>
            <a:pPr lvl="1"/>
            <a:r>
              <a:rPr lang="en-US" dirty="0"/>
              <a:t>Host visitors, recruit, support proposals, and spread the word about specific capabilities</a:t>
            </a:r>
          </a:p>
          <a:p>
            <a:pPr lvl="1"/>
            <a:endParaRPr lang="en-US" dirty="0"/>
          </a:p>
          <a:p>
            <a:r>
              <a:rPr lang="en-US" b="1" dirty="0"/>
              <a:t>Establish External Partnerships</a:t>
            </a:r>
          </a:p>
          <a:p>
            <a:pPr lvl="1"/>
            <a:r>
              <a:rPr lang="en-US" dirty="0"/>
              <a:t>Academic (faculty and students), industry, and other national laboratories.</a:t>
            </a:r>
          </a:p>
        </p:txBody>
      </p:sp>
    </p:spTree>
    <p:extLst>
      <p:ext uri="{BB962C8B-B14F-4D97-AF65-F5344CB8AC3E}">
        <p14:creationId xmlns:p14="http://schemas.microsoft.com/office/powerpoint/2010/main" val="728316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5DAB-3354-3D4D-BD6D-FE908AF4536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72491AD-A33A-C14C-BBB0-440D28AF54BB}"/>
              </a:ext>
            </a:extLst>
          </p:cNvPr>
          <p:cNvSpPr>
            <a:spLocks noGrp="1"/>
          </p:cNvSpPr>
          <p:nvPr>
            <p:ph idx="1"/>
          </p:nvPr>
        </p:nvSpPr>
        <p:spPr>
          <a:xfrm>
            <a:off x="448055" y="1114097"/>
            <a:ext cx="7939200" cy="5171089"/>
          </a:xfrm>
        </p:spPr>
        <p:txBody>
          <a:bodyPr>
            <a:normAutofit fontScale="62500" lnSpcReduction="20000"/>
          </a:bodyPr>
          <a:lstStyle/>
          <a:p>
            <a:r>
              <a:rPr lang="en-US" dirty="0"/>
              <a:t>Data Visualization and Visual Analytics expertise is broad and vital to understanding the vast volumes of data at ORNL.</a:t>
            </a:r>
          </a:p>
          <a:p>
            <a:pPr lvl="1"/>
            <a:r>
              <a:rPr lang="en-US" dirty="0"/>
              <a:t>Most domain experts say:</a:t>
            </a:r>
          </a:p>
          <a:p>
            <a:pPr lvl="2"/>
            <a:r>
              <a:rPr lang="en-US" dirty="0"/>
              <a:t>They don’t look at enough of their data</a:t>
            </a:r>
          </a:p>
          <a:p>
            <a:pPr lvl="2"/>
            <a:r>
              <a:rPr lang="en-US" dirty="0"/>
              <a:t>They good at finding what they already know</a:t>
            </a:r>
          </a:p>
          <a:p>
            <a:pPr lvl="1"/>
            <a:r>
              <a:rPr lang="en-US" dirty="0"/>
              <a:t>ORNL is a one-stop-shop for data, use cases, and domain experts</a:t>
            </a:r>
          </a:p>
          <a:p>
            <a:r>
              <a:rPr lang="en-US" dirty="0"/>
              <a:t>Developing visual analytics tools in close collaboration with domain experts is a rewarding approach</a:t>
            </a:r>
          </a:p>
          <a:p>
            <a:pPr lvl="1"/>
            <a:r>
              <a:rPr lang="en-US" dirty="0"/>
              <a:t>Helps fulfill the central promise of data visualization</a:t>
            </a:r>
          </a:p>
          <a:p>
            <a:pPr lvl="1"/>
            <a:endParaRPr lang="en-US" dirty="0"/>
          </a:p>
          <a:p>
            <a:r>
              <a:rPr lang="en-US" dirty="0"/>
              <a:t>VISTA will be the hub for data visualization at ORNL</a:t>
            </a:r>
          </a:p>
          <a:p>
            <a:pPr lvl="1"/>
            <a:r>
              <a:rPr lang="en-US" dirty="0"/>
              <a:t>https://</a:t>
            </a:r>
            <a:r>
              <a:rPr lang="en-US" dirty="0" err="1"/>
              <a:t>vis.ornl.gov</a:t>
            </a:r>
            <a:endParaRPr lang="en-US" dirty="0"/>
          </a:p>
          <a:p>
            <a:endParaRPr lang="en-US" dirty="0"/>
          </a:p>
          <a:p>
            <a:r>
              <a:rPr lang="en-US" b="1" dirty="0"/>
              <a:t>We are hiring and open to collaborations</a:t>
            </a:r>
          </a:p>
          <a:p>
            <a:pPr lvl="1"/>
            <a:r>
              <a:rPr lang="en-US" dirty="0">
                <a:hlinkClick r:id="rId2"/>
              </a:rPr>
              <a:t>https://www.ornl.gov/division/csmd</a:t>
            </a:r>
            <a:endParaRPr lang="en-US" dirty="0"/>
          </a:p>
          <a:p>
            <a:pPr lvl="1"/>
            <a:r>
              <a:rPr lang="en-US" dirty="0">
                <a:hlinkClick r:id="rId3"/>
              </a:rPr>
              <a:t>https://orise.orau.gov/ornl/</a:t>
            </a:r>
            <a:endParaRPr lang="en-US" dirty="0"/>
          </a:p>
        </p:txBody>
      </p:sp>
      <p:pic>
        <p:nvPicPr>
          <p:cNvPr id="4" name="Picture 3">
            <a:extLst>
              <a:ext uri="{FF2B5EF4-FFF2-40B4-BE49-F238E27FC236}">
                <a16:creationId xmlns:a16="http://schemas.microsoft.com/office/drawing/2014/main" id="{C5FAB26D-D5E4-5A47-A59D-1CE3BDA65D5D}"/>
              </a:ext>
            </a:extLst>
          </p:cNvPr>
          <p:cNvPicPr>
            <a:picLocks noChangeAspect="1"/>
          </p:cNvPicPr>
          <p:nvPr/>
        </p:nvPicPr>
        <p:blipFill>
          <a:blip r:embed="rId4"/>
          <a:stretch>
            <a:fillRect/>
          </a:stretch>
        </p:blipFill>
        <p:spPr>
          <a:xfrm>
            <a:off x="8220244" y="1114097"/>
            <a:ext cx="3971756" cy="4267201"/>
          </a:xfrm>
          <a:prstGeom prst="rect">
            <a:avLst/>
          </a:prstGeom>
        </p:spPr>
      </p:pic>
    </p:spTree>
    <p:extLst>
      <p:ext uri="{BB962C8B-B14F-4D97-AF65-F5344CB8AC3E}">
        <p14:creationId xmlns:p14="http://schemas.microsoft.com/office/powerpoint/2010/main" val="1021921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2F6692-429E-9545-A3F9-6346016CD019}"/>
              </a:ext>
            </a:extLst>
          </p:cNvPr>
          <p:cNvPicPr>
            <a:picLocks noChangeAspect="1"/>
          </p:cNvPicPr>
          <p:nvPr/>
        </p:nvPicPr>
        <p:blipFill rotWithShape="1">
          <a:blip r:embed="rId3">
            <a:extLst>
              <a:ext uri="{28A0092B-C50C-407E-A947-70E740481C1C}">
                <a14:useLocalDpi xmlns:a14="http://schemas.microsoft.com/office/drawing/2010/main" val="0"/>
              </a:ext>
            </a:extLst>
          </a:blip>
          <a:srcRect t="36388" r="38406" b="20793"/>
          <a:stretch/>
        </p:blipFill>
        <p:spPr>
          <a:xfrm>
            <a:off x="7557225" y="-1"/>
            <a:ext cx="4634775" cy="2416491"/>
          </a:xfrm>
          <a:prstGeom prst="rect">
            <a:avLst/>
          </a:prstGeom>
        </p:spPr>
      </p:pic>
      <p:pic>
        <p:nvPicPr>
          <p:cNvPr id="5" name="Picture 4">
            <a:extLst>
              <a:ext uri="{FF2B5EF4-FFF2-40B4-BE49-F238E27FC236}">
                <a16:creationId xmlns:a16="http://schemas.microsoft.com/office/drawing/2014/main" id="{38D93559-FA34-0543-AD52-15F3D102C79C}"/>
              </a:ext>
            </a:extLst>
          </p:cNvPr>
          <p:cNvPicPr>
            <a:picLocks noChangeAspect="1"/>
          </p:cNvPicPr>
          <p:nvPr/>
        </p:nvPicPr>
        <p:blipFill rotWithShape="1">
          <a:blip r:embed="rId4">
            <a:extLst>
              <a:ext uri="{28A0092B-C50C-407E-A947-70E740481C1C}">
                <a14:useLocalDpi xmlns:a14="http://schemas.microsoft.com/office/drawing/2010/main" val="0"/>
              </a:ext>
            </a:extLst>
          </a:blip>
          <a:srcRect l="14243" t="15640" b="23685"/>
          <a:stretch/>
        </p:blipFill>
        <p:spPr>
          <a:xfrm>
            <a:off x="3691575" y="0"/>
            <a:ext cx="4553900" cy="2416492"/>
          </a:xfrm>
          <a:prstGeom prst="rect">
            <a:avLst/>
          </a:prstGeom>
        </p:spPr>
      </p:pic>
      <p:pic>
        <p:nvPicPr>
          <p:cNvPr id="6" name="Picture 5">
            <a:extLst>
              <a:ext uri="{FF2B5EF4-FFF2-40B4-BE49-F238E27FC236}">
                <a16:creationId xmlns:a16="http://schemas.microsoft.com/office/drawing/2014/main" id="{F7FCE5B9-9D89-6A43-B131-C2D73678D57D}"/>
              </a:ext>
            </a:extLst>
          </p:cNvPr>
          <p:cNvPicPr>
            <a:picLocks noChangeAspect="1"/>
          </p:cNvPicPr>
          <p:nvPr/>
        </p:nvPicPr>
        <p:blipFill rotWithShape="1">
          <a:blip r:embed="rId5">
            <a:extLst>
              <a:ext uri="{28A0092B-C50C-407E-A947-70E740481C1C}">
                <a14:useLocalDpi xmlns:a14="http://schemas.microsoft.com/office/drawing/2010/main" val="0"/>
              </a:ext>
            </a:extLst>
          </a:blip>
          <a:srcRect l="1497" t="795"/>
          <a:stretch/>
        </p:blipFill>
        <p:spPr>
          <a:xfrm>
            <a:off x="0" y="0"/>
            <a:ext cx="3958953" cy="2658132"/>
          </a:xfrm>
          <a:prstGeom prst="rect">
            <a:avLst/>
          </a:prstGeom>
        </p:spPr>
      </p:pic>
      <p:pic>
        <p:nvPicPr>
          <p:cNvPr id="7" name="Picture 6">
            <a:extLst>
              <a:ext uri="{FF2B5EF4-FFF2-40B4-BE49-F238E27FC236}">
                <a16:creationId xmlns:a16="http://schemas.microsoft.com/office/drawing/2014/main" id="{9D733083-B5C4-9C4D-978D-67803337D9C5}"/>
              </a:ext>
            </a:extLst>
          </p:cNvPr>
          <p:cNvPicPr>
            <a:picLocks noChangeAspect="1"/>
          </p:cNvPicPr>
          <p:nvPr/>
        </p:nvPicPr>
        <p:blipFill rotWithShape="1">
          <a:blip r:embed="rId6">
            <a:extLst>
              <a:ext uri="{28A0092B-C50C-407E-A947-70E740481C1C}">
                <a14:useLocalDpi xmlns:a14="http://schemas.microsoft.com/office/drawing/2010/main" val="0"/>
              </a:ext>
            </a:extLst>
          </a:blip>
          <a:srcRect t="29376" b="12177"/>
          <a:stretch/>
        </p:blipFill>
        <p:spPr>
          <a:xfrm>
            <a:off x="4775200" y="3606800"/>
            <a:ext cx="7416800" cy="3251200"/>
          </a:xfrm>
          <a:prstGeom prst="rect">
            <a:avLst/>
          </a:prstGeom>
          <a:ln w="38100">
            <a:noFill/>
          </a:ln>
        </p:spPr>
      </p:pic>
      <p:pic>
        <p:nvPicPr>
          <p:cNvPr id="8" name="Picture 7">
            <a:extLst>
              <a:ext uri="{FF2B5EF4-FFF2-40B4-BE49-F238E27FC236}">
                <a16:creationId xmlns:a16="http://schemas.microsoft.com/office/drawing/2014/main" id="{CED2AED4-1890-BE41-967A-E3F916071C84}"/>
              </a:ext>
            </a:extLst>
          </p:cNvPr>
          <p:cNvPicPr>
            <a:picLocks noChangeAspect="1"/>
          </p:cNvPicPr>
          <p:nvPr/>
        </p:nvPicPr>
        <p:blipFill rotWithShape="1">
          <a:blip r:embed="rId7">
            <a:extLst>
              <a:ext uri="{28A0092B-C50C-407E-A947-70E740481C1C}">
                <a14:useLocalDpi xmlns:a14="http://schemas.microsoft.com/office/drawing/2010/main" val="0"/>
              </a:ext>
            </a:extLst>
          </a:blip>
          <a:srcRect t="8837" b="15086"/>
          <a:stretch/>
        </p:blipFill>
        <p:spPr>
          <a:xfrm>
            <a:off x="0" y="3869267"/>
            <a:ext cx="5238044" cy="2988733"/>
          </a:xfrm>
          <a:prstGeom prst="rect">
            <a:avLst/>
          </a:prstGeom>
          <a:ln w="38100">
            <a:noFill/>
          </a:ln>
        </p:spPr>
      </p:pic>
      <p:pic>
        <p:nvPicPr>
          <p:cNvPr id="9" name="Picture 8">
            <a:extLst>
              <a:ext uri="{FF2B5EF4-FFF2-40B4-BE49-F238E27FC236}">
                <a16:creationId xmlns:a16="http://schemas.microsoft.com/office/drawing/2014/main" id="{CD82C8E0-CFDA-4F4A-BAD6-3AADA45B8A6C}"/>
              </a:ext>
            </a:extLst>
          </p:cNvPr>
          <p:cNvPicPr>
            <a:picLocks noChangeAspect="1"/>
          </p:cNvPicPr>
          <p:nvPr/>
        </p:nvPicPr>
        <p:blipFill rotWithShape="1">
          <a:blip r:embed="rId8">
            <a:extLst>
              <a:ext uri="{28A0092B-C50C-407E-A947-70E740481C1C}">
                <a14:useLocalDpi xmlns:a14="http://schemas.microsoft.com/office/drawing/2010/main" val="0"/>
              </a:ext>
            </a:extLst>
          </a:blip>
          <a:srcRect t="7122" b="11771"/>
          <a:stretch/>
        </p:blipFill>
        <p:spPr>
          <a:xfrm>
            <a:off x="3492604" y="3869266"/>
            <a:ext cx="4913279" cy="2988734"/>
          </a:xfrm>
          <a:prstGeom prst="rect">
            <a:avLst/>
          </a:prstGeom>
          <a:ln w="38100">
            <a:noFill/>
          </a:ln>
        </p:spPr>
      </p:pic>
      <p:sp>
        <p:nvSpPr>
          <p:cNvPr id="10" name="Rectangle 9">
            <a:extLst>
              <a:ext uri="{FF2B5EF4-FFF2-40B4-BE49-F238E27FC236}">
                <a16:creationId xmlns:a16="http://schemas.microsoft.com/office/drawing/2014/main" id="{141EB39C-5E28-164B-B275-E8428E6C9EBE}"/>
              </a:ext>
            </a:extLst>
          </p:cNvPr>
          <p:cNvSpPr/>
          <p:nvPr/>
        </p:nvSpPr>
        <p:spPr>
          <a:xfrm>
            <a:off x="0" y="2416491"/>
            <a:ext cx="12192000" cy="1456267"/>
          </a:xfrm>
          <a:prstGeom prst="rect">
            <a:avLst/>
          </a:prstGeom>
          <a:solidFill>
            <a:schemeClr val="tx1">
              <a:lumMod val="75000"/>
              <a:lumOff val="25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93D9F2-E0B9-6447-B5EA-98C8E6ABC13A}"/>
              </a:ext>
            </a:extLst>
          </p:cNvPr>
          <p:cNvSpPr txBox="1"/>
          <p:nvPr/>
        </p:nvSpPr>
        <p:spPr>
          <a:xfrm>
            <a:off x="3641606" y="2627258"/>
            <a:ext cx="4653838" cy="1015663"/>
          </a:xfrm>
          <a:prstGeom prst="rect">
            <a:avLst/>
          </a:prstGeom>
          <a:noFill/>
        </p:spPr>
        <p:txBody>
          <a:bodyPr wrap="none" rtlCol="0">
            <a:spAutoFit/>
          </a:bodyPr>
          <a:lstStyle/>
          <a:p>
            <a:r>
              <a:rPr lang="en-US" sz="6000" b="1" dirty="0">
                <a:solidFill>
                  <a:schemeClr val="bg1"/>
                </a:solidFill>
                <a:effectLst>
                  <a:outerShdw blurRad="50800" dist="76200" dir="5400000" algn="t" rotWithShape="0">
                    <a:prstClr val="black">
                      <a:alpha val="40000"/>
                    </a:prstClr>
                  </a:outerShdw>
                </a:effectLst>
                <a:latin typeface="Avenir Next Heavy" charset="0"/>
                <a:ea typeface="Avenir Next Heavy" charset="0"/>
                <a:cs typeface="Avenir Next Heavy" charset="0"/>
              </a:rPr>
              <a:t>Thank You!</a:t>
            </a:r>
          </a:p>
        </p:txBody>
      </p:sp>
    </p:spTree>
    <p:extLst>
      <p:ext uri="{BB962C8B-B14F-4D97-AF65-F5344CB8AC3E}">
        <p14:creationId xmlns:p14="http://schemas.microsoft.com/office/powerpoint/2010/main" val="913234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061" y="1508760"/>
            <a:ext cx="11369809" cy="4922556"/>
          </a:xfrm>
        </p:spPr>
        <p:txBody>
          <a:bodyPr/>
          <a:lstStyle/>
          <a:p>
            <a:r>
              <a:rPr lang="en-US" dirty="0"/>
              <a:t>Solve important problems in fundamental science, energy, and national security. </a:t>
            </a:r>
          </a:p>
          <a:p>
            <a:r>
              <a:rPr lang="en-US" dirty="0"/>
              <a:t>Steward vital scientific and engineering capabilities including technology transfer that are essential to our nation’s continued science and technology primacy in a rapidly changing world. </a:t>
            </a:r>
          </a:p>
          <a:p>
            <a:r>
              <a:rPr lang="en-US" dirty="0"/>
              <a:t>Design, build, and operate unique scientific instrumentation and facilities that serve tens of thousands of scientists and engineers from academia, government, and industry collaborating on solutions to pressing and complex problems. </a:t>
            </a:r>
          </a:p>
          <a:p>
            <a:r>
              <a:rPr lang="en-US" dirty="0"/>
              <a:t>Promote innovation that advances U.S. economic competitiveness and contributes to our future prosperity. </a:t>
            </a:r>
          </a:p>
        </p:txBody>
      </p:sp>
      <p:sp>
        <p:nvSpPr>
          <p:cNvPr id="5" name="Title 4"/>
          <p:cNvSpPr>
            <a:spLocks noGrp="1"/>
          </p:cNvSpPr>
          <p:nvPr>
            <p:ph type="title"/>
          </p:nvPr>
        </p:nvSpPr>
        <p:spPr>
          <a:xfrm>
            <a:off x="431356" y="274320"/>
            <a:ext cx="11430000" cy="812530"/>
          </a:xfrm>
        </p:spPr>
        <p:txBody>
          <a:bodyPr/>
          <a:lstStyle/>
          <a:p>
            <a:r>
              <a:rPr lang="en-US" dirty="0"/>
              <a:t>DOE National Laboratories</a:t>
            </a:r>
            <a:br>
              <a:rPr lang="en-US" dirty="0"/>
            </a:br>
            <a:r>
              <a:rPr lang="en-US" sz="2000" dirty="0"/>
              <a:t>As stated in the DOE Strategic Plan*, National Laboratories . . .</a:t>
            </a:r>
          </a:p>
        </p:txBody>
      </p:sp>
      <p:sp>
        <p:nvSpPr>
          <p:cNvPr id="4" name="TextBox 3"/>
          <p:cNvSpPr txBox="1"/>
          <p:nvPr/>
        </p:nvSpPr>
        <p:spPr>
          <a:xfrm>
            <a:off x="3607233" y="6314618"/>
            <a:ext cx="5680364" cy="233397"/>
          </a:xfrm>
          <a:prstGeom prst="rect">
            <a:avLst/>
          </a:prstGeom>
          <a:noFill/>
        </p:spPr>
        <p:txBody>
          <a:bodyPr wrap="square" rtlCol="0">
            <a:spAutoFit/>
          </a:bodyPr>
          <a:lstStyle/>
          <a:p>
            <a:pPr>
              <a:lnSpc>
                <a:spcPct val="90000"/>
              </a:lnSpc>
            </a:pPr>
            <a:r>
              <a:rPr lang="en-US" sz="1000" dirty="0"/>
              <a:t>*http://</a:t>
            </a:r>
            <a:r>
              <a:rPr lang="en-US" sz="1000" dirty="0" err="1"/>
              <a:t>energy.gov</a:t>
            </a:r>
            <a:r>
              <a:rPr lang="en-US" sz="1000" dirty="0"/>
              <a:t>/sites/prod/files/2014/04/f14/2014_dept_energy_strategic_plan.pdf</a:t>
            </a:r>
          </a:p>
        </p:txBody>
      </p:sp>
    </p:spTree>
    <p:extLst>
      <p:ext uri="{BB962C8B-B14F-4D97-AF65-F5344CB8AC3E}">
        <p14:creationId xmlns:p14="http://schemas.microsoft.com/office/powerpoint/2010/main" val="3173681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60" y="1"/>
            <a:ext cx="11217499" cy="6309843"/>
          </a:xfrm>
          <a:prstGeom prst="rect">
            <a:avLst/>
          </a:prstGeom>
        </p:spPr>
      </p:pic>
    </p:spTree>
    <p:extLst>
      <p:ext uri="{BB962C8B-B14F-4D97-AF65-F5344CB8AC3E}">
        <p14:creationId xmlns:p14="http://schemas.microsoft.com/office/powerpoint/2010/main" val="180943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Oval 4"/>
          <p:cNvSpPr>
            <a:spLocks noChangeAspect="1" noChangeArrowheads="1"/>
          </p:cNvSpPr>
          <p:nvPr/>
        </p:nvSpPr>
        <p:spPr bwMode="auto">
          <a:xfrm>
            <a:off x="3181350" y="3352998"/>
            <a:ext cx="3005138" cy="2914650"/>
          </a:xfrm>
          <a:prstGeom prst="ellipse">
            <a:avLst/>
          </a:prstGeom>
          <a:noFill/>
          <a:ln w="19050">
            <a:noFill/>
            <a:round/>
            <a:headEnd/>
            <a:tailEnd/>
          </a:ln>
          <a:effectLst>
            <a:outerShdw dist="35921" dir="2700000" algn="ctr" rotWithShape="0">
              <a:srgbClr val="4D4D4D"/>
            </a:outerShdw>
          </a:effectLst>
        </p:spPr>
        <p:txBody>
          <a:bodyPr wrap="none" anchor="ctr"/>
          <a:lstStyle/>
          <a:p>
            <a:pPr eaLnBrk="0" hangingPunct="0">
              <a:defRPr/>
            </a:pPr>
            <a:endParaRPr lang="en-US" dirty="0">
              <a:solidFill>
                <a:srgbClr val="000000"/>
              </a:solidFill>
            </a:endParaRPr>
          </a:p>
        </p:txBody>
      </p:sp>
      <p:sp>
        <p:nvSpPr>
          <p:cNvPr id="11267" name="Rectangle 9"/>
          <p:cNvSpPr>
            <a:spLocks noGrp="1" noChangeArrowheads="1"/>
          </p:cNvSpPr>
          <p:nvPr>
            <p:ph idx="1"/>
          </p:nvPr>
        </p:nvSpPr>
        <p:spPr>
          <a:xfrm>
            <a:off x="349061" y="1637550"/>
            <a:ext cx="11369809" cy="4758888"/>
          </a:xfrm>
        </p:spPr>
        <p:txBody>
          <a:bodyPr/>
          <a:lstStyle/>
          <a:p>
            <a:r>
              <a:rPr lang="en-US" sz="2400" dirty="0"/>
              <a:t>Provide world’s most powerful open resources for scalable computing and simulation, data and analytics, and infrastructure for science</a:t>
            </a:r>
          </a:p>
          <a:p>
            <a:r>
              <a:rPr lang="en-US" sz="2400" dirty="0"/>
              <a:t>Follow a well-defined path for maintaining world leadership in these critical areas</a:t>
            </a:r>
          </a:p>
          <a:p>
            <a:r>
              <a:rPr lang="en-US" sz="2400" dirty="0"/>
              <a:t>Attract the brightest talent and partnerships from all over the world</a:t>
            </a:r>
          </a:p>
          <a:p>
            <a:r>
              <a:rPr lang="en-US" sz="2400" dirty="0"/>
              <a:t>Deliver leading-edge science relevant to missions of DOE </a:t>
            </a:r>
            <a:br>
              <a:rPr lang="en-US" sz="2400" dirty="0"/>
            </a:br>
            <a:r>
              <a:rPr lang="en-US" sz="2400" dirty="0"/>
              <a:t>and key federal and state agencies</a:t>
            </a:r>
          </a:p>
          <a:p>
            <a:r>
              <a:rPr lang="en-US" sz="2400" dirty="0"/>
              <a:t>Invest in cross-cutting partnerships with industry</a:t>
            </a:r>
          </a:p>
          <a:p>
            <a:r>
              <a:rPr lang="en-US" sz="2400" dirty="0"/>
              <a:t>Provide unique opportunity for innovation based on </a:t>
            </a:r>
            <a:br>
              <a:rPr lang="en-US" sz="2400" dirty="0"/>
            </a:br>
            <a:r>
              <a:rPr lang="en-US" sz="2400" dirty="0"/>
              <a:t>multiagency collaboration</a:t>
            </a:r>
          </a:p>
          <a:p>
            <a:r>
              <a:rPr lang="en-US" sz="2400" dirty="0"/>
              <a:t>Invest in education and training</a:t>
            </a:r>
          </a:p>
        </p:txBody>
      </p:sp>
      <p:sp>
        <p:nvSpPr>
          <p:cNvPr id="3" name="Title 2"/>
          <p:cNvSpPr>
            <a:spLocks noGrp="1"/>
          </p:cNvSpPr>
          <p:nvPr>
            <p:ph type="title"/>
          </p:nvPr>
        </p:nvSpPr>
        <p:spPr>
          <a:xfrm>
            <a:off x="345709" y="320041"/>
            <a:ext cx="11375136" cy="1200329"/>
          </a:xfrm>
        </p:spPr>
        <p:txBody>
          <a:bodyPr/>
          <a:lstStyle/>
          <a:p>
            <a:r>
              <a:rPr lang="en-US" dirty="0"/>
              <a:t>CCSD vision</a:t>
            </a:r>
            <a:br>
              <a:rPr lang="en-US" dirty="0"/>
            </a:br>
            <a:r>
              <a:rPr lang="en-US" sz="2400" dirty="0"/>
              <a:t>Sustain leadership and scientific impact in computing and computational sciences</a:t>
            </a:r>
          </a:p>
        </p:txBody>
      </p:sp>
      <p:grpSp>
        <p:nvGrpSpPr>
          <p:cNvPr id="2" name="Group 1"/>
          <p:cNvGrpSpPr/>
          <p:nvPr/>
        </p:nvGrpSpPr>
        <p:grpSpPr>
          <a:xfrm>
            <a:off x="9018779" y="3352998"/>
            <a:ext cx="2337169" cy="3213768"/>
            <a:chOff x="6461993" y="3712643"/>
            <a:chExt cx="2337169" cy="3213768"/>
          </a:xfrm>
        </p:grpSpPr>
        <p:sp>
          <p:nvSpPr>
            <p:cNvPr id="13" name="Freeform 20"/>
            <p:cNvSpPr>
              <a:spLocks/>
            </p:cNvSpPr>
            <p:nvPr/>
          </p:nvSpPr>
          <p:spPr bwMode="auto">
            <a:xfrm rot="8001983">
              <a:off x="6098134" y="4225382"/>
              <a:ext cx="3213768" cy="2188289"/>
            </a:xfrm>
            <a:custGeom>
              <a:avLst/>
              <a:gdLst>
                <a:gd name="T0" fmla="*/ 2147483647 w 242"/>
                <a:gd name="T1" fmla="*/ 2147483647 h 244"/>
                <a:gd name="T2" fmla="*/ 0 w 242"/>
                <a:gd name="T3" fmla="*/ 2147483647 h 244"/>
                <a:gd name="T4" fmla="*/ 2147483647 w 242"/>
                <a:gd name="T5" fmla="*/ 0 h 244"/>
                <a:gd name="T6" fmla="*/ 2147483647 w 242"/>
                <a:gd name="T7" fmla="*/ 2147483647 h 244"/>
                <a:gd name="T8" fmla="*/ 2147483647 w 242"/>
                <a:gd name="T9" fmla="*/ 2147483647 h 244"/>
                <a:gd name="T10" fmla="*/ 2147483647 w 242"/>
                <a:gd name="T11" fmla="*/ 2147483647 h 244"/>
                <a:gd name="T12" fmla="*/ 2147483647 w 242"/>
                <a:gd name="T13" fmla="*/ 2147483647 h 244"/>
                <a:gd name="T14" fmla="*/ 2147483647 w 242"/>
                <a:gd name="T15" fmla="*/ 2147483647 h 244"/>
                <a:gd name="T16" fmla="*/ 2147483647 w 242"/>
                <a:gd name="T17" fmla="*/ 2147483647 h 244"/>
                <a:gd name="T18" fmla="*/ 2147483647 w 242"/>
                <a:gd name="T19" fmla="*/ 2147483647 h 244"/>
                <a:gd name="T20" fmla="*/ 2147483647 w 242"/>
                <a:gd name="T21" fmla="*/ 2147483647 h 244"/>
                <a:gd name="T22" fmla="*/ 2147483647 w 242"/>
                <a:gd name="T23" fmla="*/ 2147483647 h 244"/>
                <a:gd name="T24" fmla="*/ 2147483647 w 242"/>
                <a:gd name="T25" fmla="*/ 2147483647 h 244"/>
                <a:gd name="T26" fmla="*/ 2147483647 w 242"/>
                <a:gd name="T27" fmla="*/ 2147483647 h 244"/>
                <a:gd name="T28" fmla="*/ 2147483647 w 242"/>
                <a:gd name="T29" fmla="*/ 2147483647 h 244"/>
                <a:gd name="T30" fmla="*/ 2147483647 w 242"/>
                <a:gd name="T31" fmla="*/ 2147483647 h 2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244"/>
                <a:gd name="T50" fmla="*/ 242 w 242"/>
                <a:gd name="T51" fmla="*/ 244 h 2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solidFill>
              <a:schemeClr val="bg2"/>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dirty="0">
                <a:solidFill>
                  <a:prstClr val="black"/>
                </a:solidFill>
              </a:endParaRPr>
            </a:p>
          </p:txBody>
        </p:sp>
        <p:pic>
          <p:nvPicPr>
            <p:cNvPr id="14" name="Picture 13" descr="logoDoD.png"/>
            <p:cNvPicPr>
              <a:picLocks noChangeAspect="1"/>
            </p:cNvPicPr>
            <p:nvPr/>
          </p:nvPicPr>
          <p:blipFill>
            <a:blip r:embed="rId3" cstate="print"/>
            <a:stretch>
              <a:fillRect/>
            </a:stretch>
          </p:blipFill>
          <p:spPr>
            <a:xfrm>
              <a:off x="7369934" y="5452797"/>
              <a:ext cx="848363" cy="848362"/>
            </a:xfrm>
            <a:prstGeom prst="rect">
              <a:avLst/>
            </a:prstGeom>
            <a:effectLst>
              <a:outerShdw blurRad="50800" dist="38100" dir="2700000" algn="tl" rotWithShape="0">
                <a:prstClr val="black">
                  <a:alpha val="40000"/>
                </a:prstClr>
              </a:outerShdw>
            </a:effectLst>
          </p:spPr>
        </p:pic>
        <p:grpSp>
          <p:nvGrpSpPr>
            <p:cNvPr id="15" name="Group 11"/>
            <p:cNvGrpSpPr>
              <a:grpSpLocks/>
            </p:cNvGrpSpPr>
            <p:nvPr/>
          </p:nvGrpSpPr>
          <p:grpSpPr bwMode="auto">
            <a:xfrm>
              <a:off x="7906491" y="4760208"/>
              <a:ext cx="821411" cy="854780"/>
              <a:chOff x="4734" y="1500"/>
              <a:chExt cx="691" cy="692"/>
            </a:xfrm>
          </p:grpSpPr>
          <p:pic>
            <p:nvPicPr>
              <p:cNvPr id="16" name="Picture 45" descr="tennessee stars.png"/>
              <p:cNvPicPr>
                <a:picLocks noChangeAspect="1"/>
              </p:cNvPicPr>
              <p:nvPr/>
            </p:nvPicPr>
            <p:blipFill>
              <a:blip r:embed="rId4" cstate="print"/>
              <a:srcRect/>
              <a:stretch>
                <a:fillRect/>
              </a:stretch>
            </p:blipFill>
            <p:spPr bwMode="auto">
              <a:xfrm>
                <a:off x="4734" y="1500"/>
                <a:ext cx="691" cy="692"/>
              </a:xfrm>
              <a:prstGeom prst="rect">
                <a:avLst/>
              </a:prstGeom>
              <a:noFill/>
              <a:ln w="9525">
                <a:noFill/>
                <a:miter lim="800000"/>
                <a:headEnd/>
                <a:tailEnd/>
              </a:ln>
            </p:spPr>
          </p:pic>
          <p:sp>
            <p:nvSpPr>
              <p:cNvPr id="17" name="Freeform 10"/>
              <p:cNvSpPr>
                <a:spLocks/>
              </p:cNvSpPr>
              <p:nvPr/>
            </p:nvSpPr>
            <p:spPr bwMode="auto">
              <a:xfrm>
                <a:off x="4755" y="1520"/>
                <a:ext cx="650" cy="650"/>
              </a:xfrm>
              <a:custGeom>
                <a:avLst/>
                <a:gdLst>
                  <a:gd name="T0" fmla="*/ 121 w 242"/>
                  <a:gd name="T1" fmla="*/ 242 h 244"/>
                  <a:gd name="T2" fmla="*/ 0 w 242"/>
                  <a:gd name="T3" fmla="*/ 121 h 244"/>
                  <a:gd name="T4" fmla="*/ 121 w 242"/>
                  <a:gd name="T5" fmla="*/ 0 h 244"/>
                  <a:gd name="T6" fmla="*/ 242 w 242"/>
                  <a:gd name="T7" fmla="*/ 121 h 244"/>
                  <a:gd name="T8" fmla="*/ 206 w 242"/>
                  <a:gd name="T9" fmla="*/ 207 h 244"/>
                  <a:gd name="T10" fmla="*/ 160 w 242"/>
                  <a:gd name="T11" fmla="*/ 236 h 244"/>
                  <a:gd name="T12" fmla="*/ 164 w 242"/>
                  <a:gd name="T13" fmla="*/ 244 h 244"/>
                  <a:gd name="T14" fmla="*/ 135 w 242"/>
                  <a:gd name="T15" fmla="*/ 233 h 244"/>
                  <a:gd name="T16" fmla="*/ 154 w 242"/>
                  <a:gd name="T17" fmla="*/ 209 h 244"/>
                  <a:gd name="T18" fmla="*/ 155 w 242"/>
                  <a:gd name="T19" fmla="*/ 218 h 244"/>
                  <a:gd name="T20" fmla="*/ 193 w 242"/>
                  <a:gd name="T21" fmla="*/ 194 h 244"/>
                  <a:gd name="T22" fmla="*/ 224 w 242"/>
                  <a:gd name="T23" fmla="*/ 121 h 244"/>
                  <a:gd name="T24" fmla="*/ 121 w 242"/>
                  <a:gd name="T25" fmla="*/ 19 h 244"/>
                  <a:gd name="T26" fmla="*/ 18 w 242"/>
                  <a:gd name="T27" fmla="*/ 121 h 244"/>
                  <a:gd name="T28" fmla="*/ 121 w 242"/>
                  <a:gd name="T29" fmla="*/ 224 h 244"/>
                  <a:gd name="T30" fmla="*/ 121 w 242"/>
                  <a:gd name="T31" fmla="*/ 242 h 2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2"/>
                  <a:gd name="T49" fmla="*/ 0 h 244"/>
                  <a:gd name="T50" fmla="*/ 242 w 242"/>
                  <a:gd name="T51" fmla="*/ 244 h 2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solidFill>
                <a:srgbClr val="F07E20"/>
              </a:solidFill>
              <a:ln w="0">
                <a:noFill/>
                <a:round/>
                <a:headEnd/>
                <a:tailEnd/>
              </a:ln>
              <a:effectLst>
                <a:outerShdw blurRad="50800" dist="38100" dir="2700000" algn="tl" rotWithShape="0">
                  <a:prstClr val="black">
                    <a:alpha val="40000"/>
                  </a:prstClr>
                </a:outerShdw>
              </a:effectLst>
            </p:spPr>
            <p:txBody>
              <a:bodyPr/>
              <a:lstStyle/>
              <a:p>
                <a:pPr eaLnBrk="0" hangingPunct="0">
                  <a:defRPr/>
                </a:pPr>
                <a:endParaRPr lang="en-US" dirty="0">
                  <a:solidFill>
                    <a:srgbClr val="000000"/>
                  </a:solidFill>
                </a:endParaRPr>
              </a:p>
            </p:txBody>
          </p:sp>
        </p:grpSp>
        <p:pic>
          <p:nvPicPr>
            <p:cNvPr id="18" name="Picture 17" descr="DOE logo new 2005 shadow.png"/>
            <p:cNvPicPr>
              <a:picLocks noChangeAspect="1"/>
            </p:cNvPicPr>
            <p:nvPr/>
          </p:nvPicPr>
          <p:blipFill>
            <a:blip r:embed="rId5" cstate="print"/>
            <a:stretch>
              <a:fillRect/>
            </a:stretch>
          </p:blipFill>
          <p:spPr>
            <a:xfrm>
              <a:off x="6461993" y="5510760"/>
              <a:ext cx="900985" cy="902268"/>
            </a:xfrm>
            <a:prstGeom prst="rect">
              <a:avLst/>
            </a:prstGeom>
            <a:effectLst>
              <a:outerShdw blurRad="50800" dist="38100" dir="2700000" algn="tl" rotWithShape="0">
                <a:prstClr val="black">
                  <a:alpha val="40000"/>
                </a:prstClr>
              </a:outerShdw>
            </a:effectLst>
          </p:spPr>
        </p:pic>
        <p:pic>
          <p:nvPicPr>
            <p:cNvPr id="19" name="Picture 18" descr="NSF_color_logo.png"/>
            <p:cNvPicPr>
              <a:picLocks noChangeAspect="1"/>
            </p:cNvPicPr>
            <p:nvPr/>
          </p:nvPicPr>
          <p:blipFill>
            <a:blip r:embed="rId6" cstate="print"/>
            <a:srcRect/>
            <a:stretch>
              <a:fillRect/>
            </a:stretch>
          </p:blipFill>
          <p:spPr bwMode="auto">
            <a:xfrm>
              <a:off x="6869117" y="4593422"/>
              <a:ext cx="915102" cy="9151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44251" y="3973310"/>
              <a:ext cx="884244" cy="82296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96702323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1BEB42D-C29E-2A48-AA6A-2613512ED960}"/>
              </a:ext>
            </a:extLst>
          </p:cNvPr>
          <p:cNvSpPr/>
          <p:nvPr/>
        </p:nvSpPr>
        <p:spPr>
          <a:xfrm>
            <a:off x="803074" y="1313537"/>
            <a:ext cx="5027890" cy="5027890"/>
          </a:xfrm>
          <a:prstGeom prst="ellipse">
            <a:avLst/>
          </a:prstGeom>
          <a:solidFill>
            <a:schemeClr val="accent3">
              <a:lumMod val="75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ctr">
              <a:lnSpc>
                <a:spcPct val="90000"/>
              </a:lnSpc>
            </a:pPr>
            <a:r>
              <a:rPr lang="en-US" sz="2399" b="1" dirty="0">
                <a:solidFill>
                  <a:schemeClr val="bg2"/>
                </a:solidFill>
              </a:rPr>
              <a:t>Accelerated Node Computing</a:t>
            </a:r>
          </a:p>
        </p:txBody>
      </p:sp>
      <p:sp>
        <p:nvSpPr>
          <p:cNvPr id="24" name="Oval 23">
            <a:extLst>
              <a:ext uri="{FF2B5EF4-FFF2-40B4-BE49-F238E27FC236}">
                <a16:creationId xmlns:a16="http://schemas.microsoft.com/office/drawing/2014/main" id="{B721DF09-2C00-E24E-BEC5-F011BCE9A29B}"/>
              </a:ext>
            </a:extLst>
          </p:cNvPr>
          <p:cNvSpPr/>
          <p:nvPr/>
        </p:nvSpPr>
        <p:spPr>
          <a:xfrm>
            <a:off x="4613033" y="1313537"/>
            <a:ext cx="5027890" cy="5027890"/>
          </a:xfrm>
          <a:prstGeom prst="ellipse">
            <a:avLst/>
          </a:prstGeom>
          <a:solidFill>
            <a:schemeClr val="accent4">
              <a:lumMod val="75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t" anchorCtr="0" forceAA="0" compatLnSpc="1">
            <a:prstTxWarp prst="textNoShape">
              <a:avLst/>
            </a:prstTxWarp>
            <a:noAutofit/>
          </a:bodyPr>
          <a:lstStyle/>
          <a:p>
            <a:pPr algn="ctr">
              <a:lnSpc>
                <a:spcPct val="90000"/>
              </a:lnSpc>
            </a:pPr>
            <a:r>
              <a:rPr lang="en-US" sz="2399" b="1" dirty="0">
                <a:solidFill>
                  <a:schemeClr val="bg2"/>
                </a:solidFill>
              </a:rPr>
              <a:t>Federated Instruments and  Facilities for Science</a:t>
            </a:r>
          </a:p>
        </p:txBody>
      </p:sp>
      <p:sp>
        <p:nvSpPr>
          <p:cNvPr id="2" name="Title 1">
            <a:extLst>
              <a:ext uri="{FF2B5EF4-FFF2-40B4-BE49-F238E27FC236}">
                <a16:creationId xmlns:a16="http://schemas.microsoft.com/office/drawing/2014/main" id="{4B5AD6E3-0F47-8E4A-88AD-224C8369C7AA}"/>
              </a:ext>
            </a:extLst>
          </p:cNvPr>
          <p:cNvSpPr>
            <a:spLocks noGrp="1"/>
          </p:cNvSpPr>
          <p:nvPr>
            <p:ph type="title"/>
          </p:nvPr>
        </p:nvSpPr>
        <p:spPr>
          <a:xfrm>
            <a:off x="345092" y="320850"/>
            <a:ext cx="11501908" cy="535531"/>
          </a:xfrm>
        </p:spPr>
        <p:txBody>
          <a:bodyPr/>
          <a:lstStyle/>
          <a:p>
            <a:r>
              <a:rPr lang="en-US" dirty="0"/>
              <a:t>Structure for the DOE/ASCR Research Program at ORNL</a:t>
            </a:r>
          </a:p>
        </p:txBody>
      </p:sp>
      <p:sp>
        <p:nvSpPr>
          <p:cNvPr id="3" name="Rounded Rectangle 2">
            <a:extLst>
              <a:ext uri="{FF2B5EF4-FFF2-40B4-BE49-F238E27FC236}">
                <a16:creationId xmlns:a16="http://schemas.microsoft.com/office/drawing/2014/main" id="{E93D6418-62FF-634E-87DD-1DDCFBEC1F58}"/>
              </a:ext>
            </a:extLst>
          </p:cNvPr>
          <p:cNvSpPr/>
          <p:nvPr/>
        </p:nvSpPr>
        <p:spPr>
          <a:xfrm>
            <a:off x="1451082" y="929430"/>
            <a:ext cx="7541835" cy="914162"/>
          </a:xfrm>
          <a:prstGeom prst="roundRect">
            <a:avLst/>
          </a:prstGeom>
          <a:solidFill>
            <a:srgbClr val="D1DBD3"/>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r>
              <a:rPr lang="en-US" sz="1999" b="1" dirty="0">
                <a:solidFill>
                  <a:schemeClr val="tx1"/>
                </a:solidFill>
              </a:rPr>
              <a:t>Scalable Computing Infrastructure for the DOE Mission </a:t>
            </a:r>
          </a:p>
        </p:txBody>
      </p:sp>
      <p:sp>
        <p:nvSpPr>
          <p:cNvPr id="6" name="Rounded Rectangle 5">
            <a:extLst>
              <a:ext uri="{FF2B5EF4-FFF2-40B4-BE49-F238E27FC236}">
                <a16:creationId xmlns:a16="http://schemas.microsoft.com/office/drawing/2014/main" id="{8033BBAE-DC21-FD44-BBFA-6258B9FA5226}"/>
              </a:ext>
            </a:extLst>
          </p:cNvPr>
          <p:cNvSpPr/>
          <p:nvPr/>
        </p:nvSpPr>
        <p:spPr>
          <a:xfrm>
            <a:off x="1451082" y="3131449"/>
            <a:ext cx="7541835" cy="914162"/>
          </a:xfrm>
          <a:prstGeom prst="roundRect">
            <a:avLst/>
          </a:prstGeom>
          <a:solidFill>
            <a:srgbClr val="D1DBD3"/>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r>
              <a:rPr lang="en-US" sz="1999" b="1" dirty="0">
                <a:solidFill>
                  <a:schemeClr val="tx1"/>
                </a:solidFill>
              </a:rPr>
              <a:t>DOE Applications</a:t>
            </a:r>
          </a:p>
        </p:txBody>
      </p:sp>
      <p:grpSp>
        <p:nvGrpSpPr>
          <p:cNvPr id="17" name="Group 16">
            <a:extLst>
              <a:ext uri="{FF2B5EF4-FFF2-40B4-BE49-F238E27FC236}">
                <a16:creationId xmlns:a16="http://schemas.microsoft.com/office/drawing/2014/main" id="{77398FE5-88B9-DD4F-9196-3F2D53FC99BB}"/>
              </a:ext>
            </a:extLst>
          </p:cNvPr>
          <p:cNvGrpSpPr/>
          <p:nvPr/>
        </p:nvGrpSpPr>
        <p:grpSpPr>
          <a:xfrm>
            <a:off x="1455090" y="5376191"/>
            <a:ext cx="7541835" cy="914162"/>
            <a:chOff x="2536415" y="3133511"/>
            <a:chExt cx="7543800" cy="914400"/>
          </a:xfrm>
          <a:solidFill>
            <a:srgbClr val="D1DBD3"/>
          </a:solidFill>
        </p:grpSpPr>
        <p:grpSp>
          <p:nvGrpSpPr>
            <p:cNvPr id="13" name="Group 12">
              <a:extLst>
                <a:ext uri="{FF2B5EF4-FFF2-40B4-BE49-F238E27FC236}">
                  <a16:creationId xmlns:a16="http://schemas.microsoft.com/office/drawing/2014/main" id="{20F9D4DF-A4D1-3341-BD48-33502AFCB27D}"/>
                </a:ext>
              </a:extLst>
            </p:cNvPr>
            <p:cNvGrpSpPr/>
            <p:nvPr/>
          </p:nvGrpSpPr>
          <p:grpSpPr>
            <a:xfrm>
              <a:off x="2536415" y="3133511"/>
              <a:ext cx="3657600" cy="914400"/>
              <a:chOff x="2536415" y="3133511"/>
              <a:chExt cx="3657600" cy="914400"/>
            </a:xfrm>
            <a:grpFill/>
          </p:grpSpPr>
          <p:sp>
            <p:nvSpPr>
              <p:cNvPr id="9" name="Rounded Rectangle 8">
                <a:extLst>
                  <a:ext uri="{FF2B5EF4-FFF2-40B4-BE49-F238E27FC236}">
                    <a16:creationId xmlns:a16="http://schemas.microsoft.com/office/drawing/2014/main" id="{26429766-AD14-F548-9973-E607FFD1A73D}"/>
                  </a:ext>
                </a:extLst>
              </p:cNvPr>
              <p:cNvSpPr/>
              <p:nvPr/>
            </p:nvSpPr>
            <p:spPr>
              <a:xfrm>
                <a:off x="2536415" y="3133511"/>
                <a:ext cx="1783080" cy="914400"/>
              </a:xfrm>
              <a:prstGeom prst="round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Experimental Computing Technologies</a:t>
                </a:r>
              </a:p>
            </p:txBody>
          </p:sp>
          <p:sp>
            <p:nvSpPr>
              <p:cNvPr id="10" name="Rounded Rectangle 9">
                <a:extLst>
                  <a:ext uri="{FF2B5EF4-FFF2-40B4-BE49-F238E27FC236}">
                    <a16:creationId xmlns:a16="http://schemas.microsoft.com/office/drawing/2014/main" id="{B3210B33-41DA-F340-8340-CF0156DAD3DA}"/>
                  </a:ext>
                </a:extLst>
              </p:cNvPr>
              <p:cNvSpPr/>
              <p:nvPr/>
            </p:nvSpPr>
            <p:spPr>
              <a:xfrm>
                <a:off x="4410935" y="3133511"/>
                <a:ext cx="1783080" cy="914400"/>
              </a:xfrm>
              <a:prstGeom prst="round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Programming Systems</a:t>
                </a:r>
              </a:p>
            </p:txBody>
          </p:sp>
        </p:grpSp>
        <p:grpSp>
          <p:nvGrpSpPr>
            <p:cNvPr id="14" name="Group 13">
              <a:extLst>
                <a:ext uri="{FF2B5EF4-FFF2-40B4-BE49-F238E27FC236}">
                  <a16:creationId xmlns:a16="http://schemas.microsoft.com/office/drawing/2014/main" id="{49CB1DB0-1301-3844-B124-BBCE163BBD81}"/>
                </a:ext>
              </a:extLst>
            </p:cNvPr>
            <p:cNvGrpSpPr/>
            <p:nvPr/>
          </p:nvGrpSpPr>
          <p:grpSpPr>
            <a:xfrm>
              <a:off x="6422615" y="3133511"/>
              <a:ext cx="3657600" cy="914400"/>
              <a:chOff x="6422615" y="3133511"/>
              <a:chExt cx="3657600" cy="914400"/>
            </a:xfrm>
            <a:grpFill/>
          </p:grpSpPr>
          <p:sp>
            <p:nvSpPr>
              <p:cNvPr id="11" name="Rounded Rectangle 10">
                <a:extLst>
                  <a:ext uri="{FF2B5EF4-FFF2-40B4-BE49-F238E27FC236}">
                    <a16:creationId xmlns:a16="http://schemas.microsoft.com/office/drawing/2014/main" id="{E9228CFE-F0F5-A841-8E3C-F9902407D6C5}"/>
                  </a:ext>
                </a:extLst>
              </p:cNvPr>
              <p:cNvSpPr/>
              <p:nvPr/>
            </p:nvSpPr>
            <p:spPr>
              <a:xfrm>
                <a:off x="6422615" y="3133511"/>
                <a:ext cx="1783080" cy="914400"/>
              </a:xfrm>
              <a:prstGeom prst="round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Workflow Systems</a:t>
                </a:r>
              </a:p>
            </p:txBody>
          </p:sp>
          <p:sp>
            <p:nvSpPr>
              <p:cNvPr id="12" name="Rounded Rectangle 11">
                <a:extLst>
                  <a:ext uri="{FF2B5EF4-FFF2-40B4-BE49-F238E27FC236}">
                    <a16:creationId xmlns:a16="http://schemas.microsoft.com/office/drawing/2014/main" id="{E26C9F4C-0B33-894A-AAD7-80BB45F1048A}"/>
                  </a:ext>
                </a:extLst>
              </p:cNvPr>
              <p:cNvSpPr/>
              <p:nvPr/>
            </p:nvSpPr>
            <p:spPr>
              <a:xfrm>
                <a:off x="8297135" y="3133511"/>
                <a:ext cx="1783080" cy="914400"/>
              </a:xfrm>
              <a:prstGeom prst="round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System Science</a:t>
                </a:r>
              </a:p>
            </p:txBody>
          </p:sp>
        </p:grpSp>
      </p:grpSp>
      <p:sp>
        <p:nvSpPr>
          <p:cNvPr id="18" name="TextBox 17">
            <a:extLst>
              <a:ext uri="{FF2B5EF4-FFF2-40B4-BE49-F238E27FC236}">
                <a16:creationId xmlns:a16="http://schemas.microsoft.com/office/drawing/2014/main" id="{E98D9A88-FFD0-F143-8179-05FC0E467D14}"/>
              </a:ext>
            </a:extLst>
          </p:cNvPr>
          <p:cNvSpPr txBox="1"/>
          <p:nvPr/>
        </p:nvSpPr>
        <p:spPr>
          <a:xfrm>
            <a:off x="9781344" y="1132881"/>
            <a:ext cx="867319" cy="424621"/>
          </a:xfrm>
          <a:prstGeom prst="rect">
            <a:avLst/>
          </a:prstGeom>
          <a:noFill/>
        </p:spPr>
        <p:txBody>
          <a:bodyPr wrap="none" rtlCol="0">
            <a:spAutoFit/>
          </a:bodyPr>
          <a:lstStyle/>
          <a:p>
            <a:pPr>
              <a:lnSpc>
                <a:spcPct val="90000"/>
              </a:lnSpc>
            </a:pPr>
            <a:r>
              <a:rPr lang="en-US" sz="2399" b="1" dirty="0"/>
              <a:t>Goal</a:t>
            </a:r>
          </a:p>
        </p:txBody>
      </p:sp>
      <p:sp>
        <p:nvSpPr>
          <p:cNvPr id="19" name="TextBox 18">
            <a:extLst>
              <a:ext uri="{FF2B5EF4-FFF2-40B4-BE49-F238E27FC236}">
                <a16:creationId xmlns:a16="http://schemas.microsoft.com/office/drawing/2014/main" id="{4CD0BCB1-479F-F74E-AA95-0361BFAAA440}"/>
              </a:ext>
            </a:extLst>
          </p:cNvPr>
          <p:cNvSpPr txBox="1"/>
          <p:nvPr/>
        </p:nvSpPr>
        <p:spPr>
          <a:xfrm>
            <a:off x="9781342" y="1939200"/>
            <a:ext cx="1825437" cy="1089144"/>
          </a:xfrm>
          <a:prstGeom prst="rect">
            <a:avLst/>
          </a:prstGeom>
          <a:noFill/>
        </p:spPr>
        <p:txBody>
          <a:bodyPr wrap="square" rtlCol="0">
            <a:spAutoFit/>
          </a:bodyPr>
          <a:lstStyle/>
          <a:p>
            <a:pPr>
              <a:lnSpc>
                <a:spcPct val="90000"/>
              </a:lnSpc>
            </a:pPr>
            <a:r>
              <a:rPr lang="en-US" sz="2399" b="1" dirty="0"/>
              <a:t>Integrated Research Areas</a:t>
            </a:r>
          </a:p>
        </p:txBody>
      </p:sp>
      <p:sp>
        <p:nvSpPr>
          <p:cNvPr id="20" name="TextBox 19">
            <a:extLst>
              <a:ext uri="{FF2B5EF4-FFF2-40B4-BE49-F238E27FC236}">
                <a16:creationId xmlns:a16="http://schemas.microsoft.com/office/drawing/2014/main" id="{AFEB33CD-2F4F-3043-A485-2FBA49B3C931}"/>
              </a:ext>
            </a:extLst>
          </p:cNvPr>
          <p:cNvSpPr txBox="1"/>
          <p:nvPr/>
        </p:nvSpPr>
        <p:spPr>
          <a:xfrm>
            <a:off x="9781342" y="4111164"/>
            <a:ext cx="1924552" cy="756933"/>
          </a:xfrm>
          <a:prstGeom prst="rect">
            <a:avLst/>
          </a:prstGeom>
          <a:noFill/>
        </p:spPr>
        <p:txBody>
          <a:bodyPr wrap="square" rtlCol="0">
            <a:spAutoFit/>
          </a:bodyPr>
          <a:lstStyle/>
          <a:p>
            <a:pPr>
              <a:lnSpc>
                <a:spcPct val="90000"/>
              </a:lnSpc>
            </a:pPr>
            <a:r>
              <a:rPr lang="en-US" sz="2399" b="1" dirty="0"/>
              <a:t>ORNL Capabilities</a:t>
            </a:r>
          </a:p>
        </p:txBody>
      </p:sp>
      <p:sp>
        <p:nvSpPr>
          <p:cNvPr id="21" name="Right Brace 20">
            <a:extLst>
              <a:ext uri="{FF2B5EF4-FFF2-40B4-BE49-F238E27FC236}">
                <a16:creationId xmlns:a16="http://schemas.microsoft.com/office/drawing/2014/main" id="{7C6E1FA9-A900-F841-AE3B-86467CF0B883}"/>
              </a:ext>
            </a:extLst>
          </p:cNvPr>
          <p:cNvSpPr/>
          <p:nvPr/>
        </p:nvSpPr>
        <p:spPr>
          <a:xfrm>
            <a:off x="9106225" y="3152075"/>
            <a:ext cx="517222" cy="3138278"/>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408234F-B0CB-7748-AEA2-B201B3273C63}"/>
              </a:ext>
            </a:extLst>
          </p:cNvPr>
          <p:cNvSpPr/>
          <p:nvPr/>
        </p:nvSpPr>
        <p:spPr>
          <a:xfrm>
            <a:off x="1451082" y="4243508"/>
            <a:ext cx="7541835" cy="914162"/>
          </a:xfrm>
          <a:prstGeom prst="roundRect">
            <a:avLst/>
          </a:prstGeom>
          <a:solidFill>
            <a:srgbClr val="D1DBD3"/>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a:lnSpc>
                <a:spcPct val="90000"/>
              </a:lnSpc>
            </a:pPr>
            <a:r>
              <a:rPr lang="en-US" sz="1999" b="1" dirty="0">
                <a:solidFill>
                  <a:schemeClr val="tx1"/>
                </a:solidFill>
              </a:rPr>
              <a:t>(Integrated) Simulation- and Data-science Methods</a:t>
            </a:r>
          </a:p>
        </p:txBody>
      </p:sp>
    </p:spTree>
    <p:extLst>
      <p:ext uri="{BB962C8B-B14F-4D97-AF65-F5344CB8AC3E}">
        <p14:creationId xmlns:p14="http://schemas.microsoft.com/office/powerpoint/2010/main" val="3222884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59826"/>
          <a:stretch/>
        </p:blipFill>
        <p:spPr>
          <a:xfrm>
            <a:off x="4271470" y="255663"/>
            <a:ext cx="7337644" cy="2165804"/>
          </a:xfrm>
          <a:prstGeom prst="rect">
            <a:avLst/>
          </a:prstGeom>
          <a:ln w="12700">
            <a:solidFill>
              <a:schemeClr val="tx1"/>
            </a:solidFill>
          </a:ln>
          <a:effectLst>
            <a:outerShdw blurRad="50800" dist="76200" dir="5400000" algn="t" rotWithShape="0">
              <a:prstClr val="black">
                <a:alpha val="40000"/>
              </a:prstClr>
            </a:outerShdw>
          </a:effectLst>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37283" t="15206" r="2916" b="34208"/>
          <a:stretch/>
        </p:blipFill>
        <p:spPr>
          <a:xfrm>
            <a:off x="4271470" y="2941576"/>
            <a:ext cx="7337644" cy="3425357"/>
          </a:xfrm>
          <a:prstGeom prst="rect">
            <a:avLst/>
          </a:prstGeom>
          <a:ln w="12700">
            <a:solidFill>
              <a:schemeClr val="tx1"/>
            </a:solidFill>
          </a:ln>
          <a:effectLst>
            <a:outerShdw blurRad="50800" dist="76200" dir="5400000" algn="t" rotWithShape="0">
              <a:prstClr val="black">
                <a:alpha val="40000"/>
              </a:prstClr>
            </a:outerShdw>
          </a:effectLst>
        </p:spPr>
      </p:pic>
      <p:sp>
        <p:nvSpPr>
          <p:cNvPr id="6" name="TextBox 5"/>
          <p:cNvSpPr txBox="1"/>
          <p:nvPr/>
        </p:nvSpPr>
        <p:spPr>
          <a:xfrm>
            <a:off x="417045" y="407541"/>
            <a:ext cx="3440301" cy="1862048"/>
          </a:xfrm>
          <a:prstGeom prst="rect">
            <a:avLst/>
          </a:prstGeom>
          <a:noFill/>
        </p:spPr>
        <p:txBody>
          <a:bodyPr wrap="none" rtlCol="0">
            <a:spAutoFit/>
          </a:bodyPr>
          <a:lstStyle/>
          <a:p>
            <a:r>
              <a:rPr lang="en-US" sz="11500" b="1" dirty="0">
                <a:ln>
                  <a:solidFill>
                    <a:schemeClr val="tx1">
                      <a:lumMod val="50000"/>
                      <a:lumOff val="50000"/>
                    </a:schemeClr>
                  </a:solidFill>
                </a:ln>
                <a:solidFill>
                  <a:schemeClr val="accent1"/>
                </a:solidFill>
                <a:effectLst>
                  <a:outerShdw blurRad="50800" dist="76200" dir="5400000" algn="t" rotWithShape="0">
                    <a:prstClr val="black">
                      <a:alpha val="40000"/>
                    </a:prstClr>
                  </a:outerShdw>
                </a:effectLst>
                <a:latin typeface="Futura Condensed ExtraBold" charset="0"/>
                <a:ea typeface="Futura Condensed ExtraBold" charset="0"/>
                <a:cs typeface="Futura Condensed ExtraBold" charset="0"/>
              </a:rPr>
              <a:t>DATA</a:t>
            </a:r>
          </a:p>
        </p:txBody>
      </p:sp>
      <p:sp>
        <p:nvSpPr>
          <p:cNvPr id="8" name="TextBox 7"/>
          <p:cNvSpPr txBox="1"/>
          <p:nvPr/>
        </p:nvSpPr>
        <p:spPr>
          <a:xfrm>
            <a:off x="289130" y="3732522"/>
            <a:ext cx="3937296" cy="1569660"/>
          </a:xfrm>
          <a:prstGeom prst="rect">
            <a:avLst/>
          </a:prstGeom>
          <a:noFill/>
        </p:spPr>
        <p:txBody>
          <a:bodyPr wrap="none" rtlCol="0">
            <a:spAutoFit/>
          </a:bodyPr>
          <a:lstStyle/>
          <a:p>
            <a:r>
              <a:rPr lang="en-US" sz="9600" b="1" dirty="0">
                <a:ln>
                  <a:solidFill>
                    <a:schemeClr val="tx1">
                      <a:lumMod val="50000"/>
                      <a:lumOff val="50000"/>
                    </a:schemeClr>
                  </a:solidFill>
                </a:ln>
                <a:solidFill>
                  <a:schemeClr val="accent1"/>
                </a:solidFill>
                <a:effectLst>
                  <a:outerShdw blurRad="50800" dist="76200" dir="5400000" algn="t" rotWithShape="0">
                    <a:prstClr val="black">
                      <a:alpha val="40000"/>
                    </a:prstClr>
                  </a:outerShdw>
                </a:effectLst>
                <a:latin typeface="Futura Condensed ExtraBold" charset="0"/>
                <a:ea typeface="Futura Condensed ExtraBold" charset="0"/>
                <a:cs typeface="Futura Condensed ExtraBold" charset="0"/>
              </a:rPr>
              <a:t>Insight</a:t>
            </a:r>
          </a:p>
        </p:txBody>
      </p:sp>
      <p:cxnSp>
        <p:nvCxnSpPr>
          <p:cNvPr id="10" name="Straight Connector 9"/>
          <p:cNvCxnSpPr/>
          <p:nvPr/>
        </p:nvCxnSpPr>
        <p:spPr>
          <a:xfrm>
            <a:off x="310172" y="2726985"/>
            <a:ext cx="11627828" cy="0"/>
          </a:xfrm>
          <a:prstGeom prst="line">
            <a:avLst/>
          </a:prstGeom>
          <a:ln w="762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Down Arrow 12"/>
          <p:cNvSpPr/>
          <p:nvPr/>
        </p:nvSpPr>
        <p:spPr>
          <a:xfrm>
            <a:off x="1721081" y="2269589"/>
            <a:ext cx="1066800" cy="144795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74864" t="15206" r="18642" b="34208"/>
          <a:stretch/>
        </p:blipFill>
        <p:spPr>
          <a:xfrm>
            <a:off x="8882742" y="2941576"/>
            <a:ext cx="796835" cy="3425357"/>
          </a:xfrm>
          <a:prstGeom prst="rect">
            <a:avLst/>
          </a:prstGeom>
          <a:ln w="38100">
            <a:solidFill>
              <a:srgbClr val="FFC000"/>
            </a:solidFill>
          </a:ln>
          <a:effectLst/>
        </p:spPr>
      </p:pic>
    </p:spTree>
    <p:extLst>
      <p:ext uri="{BB962C8B-B14F-4D97-AF65-F5344CB8AC3E}">
        <p14:creationId xmlns:p14="http://schemas.microsoft.com/office/powerpoint/2010/main" val="1032723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9494D-318B-C546-ACB9-7321BA2B3C82}"/>
              </a:ext>
            </a:extLst>
          </p:cNvPr>
          <p:cNvSpPr>
            <a:spLocks noGrp="1"/>
          </p:cNvSpPr>
          <p:nvPr>
            <p:ph type="title"/>
          </p:nvPr>
        </p:nvSpPr>
        <p:spPr>
          <a:xfrm>
            <a:off x="429768" y="274320"/>
            <a:ext cx="11425236" cy="493981"/>
          </a:xfrm>
        </p:spPr>
        <p:txBody>
          <a:bodyPr/>
          <a:lstStyle/>
          <a:p>
            <a:r>
              <a:rPr lang="en-US" sz="2900" b="1" dirty="0"/>
              <a:t>Visual Analytics: Uniting Humans and Computational Strengths</a:t>
            </a:r>
          </a:p>
        </p:txBody>
      </p:sp>
      <p:pic>
        <p:nvPicPr>
          <p:cNvPr id="6" name="Picture 5">
            <a:extLst>
              <a:ext uri="{FF2B5EF4-FFF2-40B4-BE49-F238E27FC236}">
                <a16:creationId xmlns:a16="http://schemas.microsoft.com/office/drawing/2014/main" id="{54878734-B392-DE49-86C2-60506408CEAC}"/>
              </a:ext>
            </a:extLst>
          </p:cNvPr>
          <p:cNvPicPr>
            <a:picLocks noChangeAspect="1"/>
          </p:cNvPicPr>
          <p:nvPr/>
        </p:nvPicPr>
        <p:blipFill>
          <a:blip r:embed="rId2"/>
          <a:stretch>
            <a:fillRect/>
          </a:stretch>
        </p:blipFill>
        <p:spPr>
          <a:xfrm>
            <a:off x="2195233" y="1253049"/>
            <a:ext cx="7801534" cy="4799772"/>
          </a:xfrm>
          <a:prstGeom prst="rect">
            <a:avLst/>
          </a:prstGeom>
        </p:spPr>
      </p:pic>
    </p:spTree>
    <p:extLst>
      <p:ext uri="{BB962C8B-B14F-4D97-AF65-F5344CB8AC3E}">
        <p14:creationId xmlns:p14="http://schemas.microsoft.com/office/powerpoint/2010/main" val="3555563851"/>
      </p:ext>
    </p:extLst>
  </p:cSld>
  <p:clrMapOvr>
    <a:masterClrMapping/>
  </p:clrMapOvr>
</p:sld>
</file>

<file path=ppt/theme/theme1.xml><?xml version="1.0" encoding="utf-8"?>
<a:theme xmlns:a="http://schemas.openxmlformats.org/drawingml/2006/main" name="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Presentation1" id="{F85DA0B1-D774-5544-80AD-438EF499A880}" vid="{4BD57E53-4ABE-0044-A063-8A5CF2424E5B}"/>
    </a:ext>
  </a:extLst>
</a:theme>
</file>

<file path=ppt/theme/theme2.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36BFB3AB80EA044897B163D651BE7CF" ma:contentTypeVersion="12" ma:contentTypeDescription="Create a new document." ma:contentTypeScope="" ma:versionID="5ccae34aae965e24db62e9729d4dd5e4">
  <xsd:schema xmlns:xsd="http://www.w3.org/2001/XMLSchema" xmlns:xs="http://www.w3.org/2001/XMLSchema" xmlns:p="http://schemas.microsoft.com/office/2006/metadata/properties" xmlns:ns2="38e4deb0-de08-4adb-aafc-d8ff02544178" targetNamespace="http://schemas.microsoft.com/office/2006/metadata/properties" ma:root="true" ma:fieldsID="73e7bd080f35e63ea4fc24c5765ee755" ns2:_="">
    <xsd:import namespace="38e4deb0-de08-4adb-aafc-d8ff0254417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e4deb0-de08-4adb-aafc-d8ff025441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A20C22-D077-412B-81BA-8B2541026FAD}">
  <ds:schemaRefs>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2006/metadata/properties"/>
    <ds:schemaRef ds:uri="http://purl.org/dc/term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814FB6BD-000C-41AF-9DE8-4264F777F37F}">
  <ds:schemaRefs>
    <ds:schemaRef ds:uri="http://schemas.microsoft.com/sharepoint/v3/contenttype/forms"/>
  </ds:schemaRefs>
</ds:datastoreItem>
</file>

<file path=customXml/itemProps3.xml><?xml version="1.0" encoding="utf-8"?>
<ds:datastoreItem xmlns:ds="http://schemas.openxmlformats.org/officeDocument/2006/customXml" ds:itemID="{78EF5AA9-B8DF-4DC7-90A1-A91BA595B6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e4deb0-de08-4adb-aafc-d8ff025441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ORNL</Template>
  <TotalTime>0</TotalTime>
  <Words>2919</Words>
  <Application>Microsoft Macintosh PowerPoint</Application>
  <PresentationFormat>Widescreen</PresentationFormat>
  <Paragraphs>296</Paragraphs>
  <Slides>39</Slides>
  <Notes>18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Arial Black</vt:lpstr>
      <vt:lpstr>Avenir Next</vt:lpstr>
      <vt:lpstr>Avenir Next Heavy</vt:lpstr>
      <vt:lpstr>Century Gothic</vt:lpstr>
      <vt:lpstr>Futura Condensed ExtraBold</vt:lpstr>
      <vt:lpstr>ORNL</vt:lpstr>
      <vt:lpstr>ORNL Visual Analytics Research &amp; the ORNL VISTA Center</vt:lpstr>
      <vt:lpstr>Talk Overview</vt:lpstr>
      <vt:lpstr>A Little About ORNL… </vt:lpstr>
      <vt:lpstr>DOE National Laboratories As stated in the DOE Strategic Plan*, National Laboratories . . .</vt:lpstr>
      <vt:lpstr>PowerPoint Presentation</vt:lpstr>
      <vt:lpstr>CCSD vision Sustain leadership and scientific impact in computing and computational sciences</vt:lpstr>
      <vt:lpstr>Structure for the DOE/ASCR Research Program at ORNL</vt:lpstr>
      <vt:lpstr>PowerPoint Presentation</vt:lpstr>
      <vt:lpstr>Visual Analytics: Uniting Humans and Computational Strengths</vt:lpstr>
      <vt:lpstr>A Typical ORNL Data Visualization Project</vt:lpstr>
      <vt:lpstr>Introducing Falcon</vt:lpstr>
      <vt:lpstr>Data Transformation and Modeling</vt:lpstr>
      <vt:lpstr>Variable Visualization Panel</vt:lpstr>
      <vt:lpstr>Overview Variable Visualizations</vt:lpstr>
      <vt:lpstr>Detailed Time Series Visualization Modes</vt:lpstr>
      <vt:lpstr>Selection Details Visualization Panel</vt:lpstr>
      <vt:lpstr>Segmented Time Series Visualization (Layers + Imagery)</vt:lpstr>
      <vt:lpstr>Concise Segmented Visualization (DNA Plot of a 3D Print)</vt:lpstr>
      <vt:lpstr>Case Study: Analysis of 3D Printer Build</vt:lpstr>
      <vt:lpstr>General Analysis Strategy Using Falcon</vt:lpstr>
      <vt:lpstr>Overview First</vt:lpstr>
      <vt:lpstr>Overview First</vt:lpstr>
      <vt:lpstr>Overview for Particular Variable (Electron Beam Current)</vt:lpstr>
      <vt:lpstr>Zoom and Filter</vt:lpstr>
      <vt:lpstr>More Detail, on Demand</vt:lpstr>
      <vt:lpstr>Identifying the Cause of the Outliers</vt:lpstr>
      <vt:lpstr>Falcon Applied to Network Flow Analysis</vt:lpstr>
      <vt:lpstr>CrossVis: Guided Exploratory Data Analysis</vt:lpstr>
      <vt:lpstr>VitalVis: Visual Exploration of Anesthesiology Data</vt:lpstr>
      <vt:lpstr>Visual Analysis of Quantum Computing Experiments</vt:lpstr>
      <vt:lpstr>Current State of Data Visualization at ORNL</vt:lpstr>
      <vt:lpstr>PowerPoint Presentation</vt:lpstr>
      <vt:lpstr>ORNL VISTA Lab Mission</vt:lpstr>
      <vt:lpstr>Forming a Bridge Between Visualization and Science</vt:lpstr>
      <vt:lpstr>Data Visualization Services for ORNL</vt:lpstr>
      <vt:lpstr>Creating a Collaborative Data Exploration Lab</vt:lpstr>
      <vt:lpstr>Other VISTA Lab Activities</vt:lpstr>
      <vt:lpstr>Conclusions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Steed, Chad</dc:creator>
  <cp:keywords/>
  <dc:description/>
  <cp:lastModifiedBy/>
  <cp:revision>1</cp:revision>
  <dcterms:created xsi:type="dcterms:W3CDTF">2019-11-12T16:51:47Z</dcterms:created>
  <dcterms:modified xsi:type="dcterms:W3CDTF">2019-11-13T20:15:25Z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0x010100436BFB3AB80EA044897B163D651BE7CF</vt:lpwstr>
  </property>
  <property fmtid="{D5CDD505-2E9C-101B-9397-08002B2CF9AE}" pid="3" name="Order">
    <vt:r8>18100</vt:r8>
  </property>
  <property fmtid="{D5CDD505-2E9C-101B-9397-08002B2CF9AE}" pid="4" name="GUID">
    <vt:lpwstr>42b6f0ba-36c8-4301-8891-17ebf0c53400</vt:lpwstr>
  </property>
</Properties>
</file>